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91" r:id="rId3"/>
    <p:sldId id="259" r:id="rId4"/>
    <p:sldId id="289" r:id="rId5"/>
    <p:sldId id="279" r:id="rId6"/>
    <p:sldId id="292" r:id="rId7"/>
    <p:sldId id="293" r:id="rId8"/>
    <p:sldId id="269" r:id="rId9"/>
    <p:sldId id="295" r:id="rId10"/>
    <p:sldId id="296" r:id="rId11"/>
    <p:sldId id="297" r:id="rId12"/>
    <p:sldId id="300" r:id="rId13"/>
    <p:sldId id="301" r:id="rId14"/>
    <p:sldId id="298" r:id="rId15"/>
    <p:sldId id="294" r:id="rId16"/>
    <p:sldId id="299" r:id="rId17"/>
    <p:sldId id="270" r:id="rId18"/>
    <p:sldId id="272" r:id="rId19"/>
    <p:sldId id="302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203"/>
    <a:srgbClr val="8FD25C"/>
    <a:srgbClr val="0568CC"/>
    <a:srgbClr val="ABC6E0"/>
    <a:srgbClr val="EBC92C"/>
    <a:srgbClr val="9B6BB2"/>
    <a:srgbClr val="CB2439"/>
    <a:srgbClr val="004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3C6C1-DD1F-4740-8E15-E140AFB8CA23}" v="1" dt="2024-05-13T21:27:2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286" autoAdjust="0"/>
  </p:normalViewPr>
  <p:slideViewPr>
    <p:cSldViewPr snapToGrid="0">
      <p:cViewPr varScale="1">
        <p:scale>
          <a:sx n="85" d="100"/>
          <a:sy n="8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2EB-DD2A-E843-85CF-34987F0AF82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B6A2E-CC45-5447-BD33-6E89444BA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4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6A2E-CC45-5447-BD33-6E89444BA9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4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6A2E-CC45-5447-BD33-6E89444BA9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2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6A2E-CC45-5447-BD33-6E89444BA9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7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59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6A2E-CC45-5447-BD33-6E89444BA9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7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75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45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6A2E-CC45-5447-BD33-6E89444BA9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62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749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5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97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43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0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0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5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6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0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3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1389-FB69-583E-A243-FE7CAA08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02A71-5360-CEB9-C69E-F25E0ABC4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5192-7196-9810-C4B2-89561DD2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6B8-BD42-40F4-BE42-3D0385E325D3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1903-8C6C-DE7A-7FC4-554BCB96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4F426-5187-C2E1-1DF3-3D158DF2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5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E6C4-1EDB-8FD3-ED15-3432BB3F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34676-4678-D34C-E422-4EC3543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9A16-6BE1-B360-79F2-5CB49029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EDE-1D6F-4B0C-A2B7-1CD480170138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2C03F-0C43-9392-48F1-F222E74F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D020-7760-53CE-057F-5DE9A8E8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8FE67-A1F3-8DB6-08EA-664324FBB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3994C-032C-3AFB-7486-08DEF1A71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6530-32F4-18AA-3301-1FFC19F0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4683-9CF0-4D60-A53F-AD44A88A570D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669A-AB6B-E9B6-DD4C-4FD0F10D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C618-D4B6-1FFD-55C2-8C6F9D84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7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50B8-AEA8-4B93-8367-CF81ABC68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FD849-3270-4887-8FE7-EFEFFDFF0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37FE7-F829-4DCD-BFDA-B98F2B43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C0850-08CF-435C-9749-6B1B039E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B0D7A-E5AE-496D-B2B1-8850B32B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DB83-05B4-41A3-8C3D-3B688CAD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9E48D-0DB3-40CC-B435-64A30A96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FF108-9F34-498E-A038-52555EC1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A0CF3-159A-43B8-B00F-F5881114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C555-1542-4564-8B85-74D07B96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1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B82C-A889-4E5B-82AE-A6E6BF5A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1DB8E-2BF6-4539-A695-A07ABD2EF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59E8C-943B-4CF7-89CF-FA54837F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614B5-3F4A-42A4-A23A-FB2FC8E8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37D6-7713-444E-A93F-761B138D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5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382A-4BA7-4F5B-AD09-7AE4E188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6350-71F1-4D70-8E8F-3BAA050A9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FF5B2-DCBF-4DD4-92B0-ED11B4671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FE922-8F35-41F3-BFE2-9CF66FE3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7841-59A3-4248-817A-99E213C9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0A83A-F765-46FE-A664-9B3180D0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5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1649-B7C6-4D21-99A1-ABB71177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CAA2D-97B9-4651-A1EF-AF4635E8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383A-4368-4DBE-88B2-F47C6E222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AF579-94F0-4E76-9CE1-AE322CD56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E8508-B196-4365-A2C4-F47DF50B0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7BE68-B791-4C4F-9667-38838E0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5DC1C-7A15-472A-B37B-9DF731FA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D729A-07B8-40D3-ABD8-E15BE044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7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918C-146A-43EF-879B-79AFE0A7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3471F-5CF4-4762-980D-0E1FCF4B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35D9A-41C2-468E-BC3D-BCD4390E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1A737-AE72-41AD-9CBD-B58BFA1C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48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28A8C-ABBF-4187-8184-4D5194B8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85EA0-1869-449F-9E97-D077AF3E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8E311-F04F-43C7-A3E3-BAB63336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2457-A59C-4626-9C1E-9B9B3C73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9DD9E-E44A-4F4B-B2C1-5D58E337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9EB8B-CCEB-474C-8559-5344E77C0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14D33-0CE8-4C7D-A671-D4BA62E3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C32C7-0870-42E7-87E8-2877BD67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28488-8FE8-4E08-845F-49060407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3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097E-2FB6-653C-5D77-81041F7E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8B3DA-61EE-600D-1F36-5C42AA95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AFFE-6F95-0DE9-73A2-A637C4DD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0329-C30E-41E2-99D7-33058F142C67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4AB1-D86D-7BC4-8632-DA4EDFC6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88D03-FF8D-E457-2598-2C856CFE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35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C1F5-3AC7-4036-BDE5-3487BECA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B9F83-1E51-437C-827E-487C5D4F0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CF1D8-05C3-44E0-B065-114026EA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9FA55-4ED2-4ECF-B183-46D0EECD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27BAC-B0EC-44A5-B94F-749109E5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3F165-852F-4206-BC89-9B50EB08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1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9728-B8B5-4C88-BF10-6E16BF6A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7FDA-029C-444B-8373-A5115DC0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EB4AE-0706-49BA-A2F5-D23F40D6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407D-06F1-4723-B1AE-BDE10CBF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199E-1656-42B5-A106-A36FAD8B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2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248F9-2D61-43BA-8444-B5A5D1672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5FA78-BDBA-4628-B047-806BA4431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56A5A-7542-4CAB-A635-02DBE86C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830D-6337-43AB-8EBA-614C0448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42C5-2452-4254-8BA2-FA5118D3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9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D94B-C372-58F9-DE86-6858B5D2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D1829-2161-36BA-0FA5-59C601D1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1559-B2C9-9E6E-59AC-77691493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AB4-EB0A-422A-93D9-1B1670723759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7922A-471B-47AF-089C-A2556C77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BEA2-A1F6-A6E6-943E-35966F70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9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E21-2524-81EF-74E8-245CF684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CD48-9A56-2450-23A0-C92531904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DAAE8-CA67-73FE-C094-C65FA5A4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F54DD-62ED-ED29-958D-4EA4F7D2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8329-259F-4731-9398-C9AD8AFECB01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8D6A8-7742-DDF4-8E46-C98723FD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4FE70-48D3-8421-5A09-74B5DCE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6A8E-1C9C-A501-5928-3A8383E5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D1FD9-FE7E-4621-5754-3B08AF48B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E0C84-BF95-40C9-DA83-504FC1C2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DFAD5-311F-2011-8522-4943544E9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5DDC3-CA2C-AF88-B614-43EA44B8F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A4989-FE95-7372-ED21-179A1905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B65B-D13A-4685-AEC6-DD4DA78651B9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B1148-AA17-F3F1-7953-30ABF801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F5ABE-6037-4606-8BB9-2B1B9D3B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5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66A5-EEB8-E7EB-034F-0E568B81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27A4B-113C-73EE-5BB7-E35B362B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7ACC-ED91-407C-BD33-94E9CB12443F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70604-C415-D1EE-3E69-3F984734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47ACD-6F1C-74B7-5D29-E78C2465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7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291C-22A6-AF37-3711-A4DF9A0A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6C48-BB1F-45B7-9A2F-6BD971D5A989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B45C7-9B91-8DFD-3C16-C2A81844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000AA-B8FA-B47D-BA08-E14B3347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0D7F-716B-08BA-A369-9B559922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99E6-4137-4EED-4231-A687401F6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A8979-8697-DB83-E334-F9464B538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19BDE-ED4E-9BF4-22E4-6E152BC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62FF-FEE6-4165-A47C-BD2AD00512AA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69949-229C-CC7D-E83A-57FC5055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636C1-0297-730B-3916-6FBE1CDC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1746-C79A-A674-5DC1-EB0E1CA8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6BD17-03E0-C210-468E-467878EC8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CBA80-E50D-B06E-5065-8F2B70D6C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82152-3895-003C-4DD9-8D664237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3AEC-6ED9-4FF8-90E8-E56625A2EE49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2A35A-EC64-8ED3-F786-333259C6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C9BF2-B2FC-AACB-3FFC-81E58D15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85E85-C020-17F0-AE61-11D4FB8E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FB58-7613-CE89-6C0D-4B4689950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6899-3F58-F942-C3D2-383834FC5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ED2A-09FC-4AF1-8739-8CBFB0F1BB77}" type="datetime1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109A-D494-26CC-C849-84D9C5CA1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812F-2A37-4D53-E18C-C4A199E2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072B-8E80-7A49-BE0E-3B3863C27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D35C5-8F51-4A3F-8317-0E52E8E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8097-C3DA-4F97-A418-341C0887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25DE-5AFF-4F2A-9B8A-F3A2B6041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F8DD-ED06-4C46-91A7-164F69BB0A6F}" type="datetimeFigureOut">
              <a:rPr lang="en-US" smtClean="0"/>
              <a:t>05/13/2024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E2F9-987B-45FA-955F-62AD6F9DC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969C7-9F05-4CFD-8BE0-7BB36E6FB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A02C-99FD-41E8-90BE-4214E6C85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adlock&#10;&#10;Description automatically generated">
            <a:extLst>
              <a:ext uri="{FF2B5EF4-FFF2-40B4-BE49-F238E27FC236}">
                <a16:creationId xmlns:a16="http://schemas.microsoft.com/office/drawing/2014/main" id="{ED5CA852-3E37-FB49-62D2-BE450E3D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0"/>
            <a:ext cx="9143670" cy="6858000"/>
          </a:xfrm>
          <a:prstGeom prst="rect">
            <a:avLst/>
          </a:prstGeom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0ADD9-7FDF-4905-B8FE-67E5AD145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57" y="850561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400" b="1" i="0" dirty="0">
                <a:effectLst/>
                <a:latin typeface="+mn-lt"/>
              </a:rPr>
              <a:t>Growing Cybersecurity Risks for K-12 Schools: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993A5-46E0-EBF9-127A-2B8EB006CA97}"/>
              </a:ext>
            </a:extLst>
          </p:cNvPr>
          <p:cNvSpPr txBox="1">
            <a:spLocks/>
          </p:cNvSpPr>
          <p:nvPr/>
        </p:nvSpPr>
        <p:spPr>
          <a:xfrm>
            <a:off x="683757" y="2152462"/>
            <a:ext cx="5385921" cy="295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 dirty="0">
                <a:effectLst/>
                <a:latin typeface="+mn-lt"/>
              </a:rPr>
              <a:t>Empowering Your Staff with Effective Security Awareness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26" name="Picture 2" descr="FACTS - a Nelnet Company">
            <a:extLst>
              <a:ext uri="{FF2B5EF4-FFF2-40B4-BE49-F238E27FC236}">
                <a16:creationId xmlns:a16="http://schemas.microsoft.com/office/drawing/2014/main" id="{D47E407D-3422-DDC0-A946-55D79622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8" y="5680918"/>
            <a:ext cx="2894500" cy="8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01CB5E70-B905-291D-584D-947A3F5A6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807" y="5061742"/>
            <a:ext cx="2262458" cy="13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4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Taking Action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68874" y="2323212"/>
            <a:ext cx="11360547" cy="4201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FBI, CISA, and the MS-ISAC Top Recommendations for K12 schools: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None/>
              <a:tabLst>
                <a:tab pos="457200" algn="l"/>
              </a:tabLst>
            </a:pPr>
            <a:endParaRPr lang="en-US" sz="2400" b="1" kern="0" dirty="0">
              <a:solidFill>
                <a:srgbClr val="1B1B1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Deploying multi-factor authentication (MFA).</a:t>
            </a:r>
            <a:endParaRPr lang="en-US" sz="24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Mitigating known exploited vulnerabilities.</a:t>
            </a:r>
            <a:endParaRPr lang="en-US" sz="24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Implementing and testing data backups and recovery processes.</a:t>
            </a:r>
            <a:endParaRPr lang="en-US" sz="24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Regularly exercising an incident response plan.</a:t>
            </a:r>
            <a:endParaRPr lang="en-US" sz="24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Implementing a strong cybersecurity training program.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+mj-lt"/>
              <a:buAutoNum type="arabicPeriod"/>
              <a:tabLst>
                <a:tab pos="457200" algn="l"/>
              </a:tabLst>
            </a:pPr>
            <a:endParaRPr lang="en-US" sz="2400" kern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  <a:tabLst>
                <a:tab pos="4572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https://www.cisa.gov/resources-tools/resources/stopransomware-guide</a:t>
            </a: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-up of a padlock&#10;&#10;Description automatically generated">
            <a:extLst>
              <a:ext uri="{FF2B5EF4-FFF2-40B4-BE49-F238E27FC236}">
                <a16:creationId xmlns:a16="http://schemas.microsoft.com/office/drawing/2014/main" id="{5C6D0FCD-B0EC-AE48-E35B-9DA304EB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922CA3F9-28BB-1051-0121-2997F3FC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641" y="2697291"/>
            <a:ext cx="4926717" cy="1146176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POLL Question </a:t>
            </a:r>
          </a:p>
        </p:txBody>
      </p:sp>
      <p:pic>
        <p:nvPicPr>
          <p:cNvPr id="6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34F7FD8B-44A6-6DDE-982D-0536AA5FA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-up of a padlock&#10;&#10;Description automatically generated">
            <a:extLst>
              <a:ext uri="{FF2B5EF4-FFF2-40B4-BE49-F238E27FC236}">
                <a16:creationId xmlns:a16="http://schemas.microsoft.com/office/drawing/2014/main" id="{5C6D0FCD-B0EC-AE48-E35B-9DA304EB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922CA3F9-28BB-1051-0121-2997F3FC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372" y="2652136"/>
            <a:ext cx="7183498" cy="1146176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 do you start?</a:t>
            </a:r>
          </a:p>
        </p:txBody>
      </p:sp>
      <p:pic>
        <p:nvPicPr>
          <p:cNvPr id="6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34F7FD8B-44A6-6DDE-982D-0536AA5FA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Focusing on Risk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311891" y="2477862"/>
            <a:ext cx="7494374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 a risk assessment to determine where your vulnerabilities are.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what the biggest risks are within your various environments, and what areas would result in the most damage if they were to be compromised.</a:t>
            </a:r>
            <a:endParaRPr lang="en-US" sz="24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 where your dat</a:t>
            </a:r>
            <a:r>
              <a:rPr lang="en-US" sz="2400" kern="0" dirty="0">
                <a:solidFill>
                  <a:srgbClr val="1B1B1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lives.</a:t>
            </a:r>
            <a:endParaRPr lang="en-US" sz="24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Target employees or roles responsible for accessing identified systems or handling sensitive data.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pic>
        <p:nvPicPr>
          <p:cNvPr id="4" name="Picture 3" descr="A magnifying glass over a shield with a gear inside&#10;&#10;Description automatically generated">
            <a:extLst>
              <a:ext uri="{FF2B5EF4-FFF2-40B4-BE49-F238E27FC236}">
                <a16:creationId xmlns:a16="http://schemas.microsoft.com/office/drawing/2014/main" id="{251B08F1-4AC2-D03C-F470-9EB3FFB0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34" y="2476014"/>
            <a:ext cx="3926157" cy="39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8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Awareness Training Topics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58920" y="2466790"/>
            <a:ext cx="11396305" cy="40356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Safe Internet and Computer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Mobile devices 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Software/Applications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Password Management 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Social Engineering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ea typeface="Times New Roman" panose="02020603050405020304" pitchFamily="18" charset="0"/>
              </a:rPr>
              <a:t>Phishing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ecognizing/reporting potential security threats</a:t>
            </a:r>
          </a:p>
          <a:p>
            <a:pPr marL="342900" marR="0" lvl="0" indent="-342900"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ea typeface="Calibri" panose="020F0502020204030204" pitchFamily="34" charset="0"/>
              </a:rPr>
              <a:t>Third-party risks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on a tablet&#10;&#10;Description automatically generated">
            <a:extLst>
              <a:ext uri="{FF2B5EF4-FFF2-40B4-BE49-F238E27FC236}">
                <a16:creationId xmlns:a16="http://schemas.microsoft.com/office/drawing/2014/main" id="{C825D77D-745C-B8E5-B102-90EFE250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088" y="2600751"/>
            <a:ext cx="4803037" cy="3606800"/>
          </a:xfrm>
          <a:prstGeom prst="rect">
            <a:avLst/>
          </a:prstGeom>
        </p:spPr>
      </p:pic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5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-up of a padlock&#10;&#10;Description automatically generated">
            <a:extLst>
              <a:ext uri="{FF2B5EF4-FFF2-40B4-BE49-F238E27FC236}">
                <a16:creationId xmlns:a16="http://schemas.microsoft.com/office/drawing/2014/main" id="{5C6D0FCD-B0EC-AE48-E35B-9DA304EB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5356E6C-37C7-9280-1E7F-91E3259B5808}"/>
              </a:ext>
            </a:extLst>
          </p:cNvPr>
          <p:cNvGrpSpPr/>
          <p:nvPr/>
        </p:nvGrpSpPr>
        <p:grpSpPr>
          <a:xfrm>
            <a:off x="1264356" y="2158931"/>
            <a:ext cx="2427308" cy="1677393"/>
            <a:chOff x="2437" y="48866"/>
            <a:chExt cx="1933664" cy="116019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28A32-1961-B301-4051-27B334AF7F0D}"/>
                </a:ext>
              </a:extLst>
            </p:cNvPr>
            <p:cNvSpPr/>
            <p:nvPr/>
          </p:nvSpPr>
          <p:spPr>
            <a:xfrm>
              <a:off x="2437" y="48866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417CA5">
                  <a:lumMod val="60000"/>
                  <a:lumOff val="40000"/>
                </a:srgbClr>
              </a:solidFill>
              <a:prstDash val="solid"/>
            </a:ln>
            <a:effectLst/>
          </p:spPr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F2AA13-0985-2E89-C812-FC7897BF7C04}"/>
                </a:ext>
              </a:extLst>
            </p:cNvPr>
            <p:cNvSpPr txBox="1"/>
            <p:nvPr/>
          </p:nvSpPr>
          <p:spPr>
            <a:xfrm>
              <a:off x="2437" y="48866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quality content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FA383D-2977-E324-C2D8-25B77BC0F222}"/>
              </a:ext>
            </a:extLst>
          </p:cNvPr>
          <p:cNvGrpSpPr/>
          <p:nvPr/>
        </p:nvGrpSpPr>
        <p:grpSpPr>
          <a:xfrm>
            <a:off x="3873738" y="2158931"/>
            <a:ext cx="2213235" cy="1664207"/>
            <a:chOff x="2129467" y="48866"/>
            <a:chExt cx="1933664" cy="11601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7BB4444-13DC-AFD9-6A5C-397DFA144F24}"/>
                </a:ext>
              </a:extLst>
            </p:cNvPr>
            <p:cNvSpPr/>
            <p:nvPr/>
          </p:nvSpPr>
          <p:spPr>
            <a:xfrm>
              <a:off x="2129467" y="48866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7D94B7"/>
              </a:solidFill>
              <a:prstDash val="solid"/>
            </a:ln>
            <a:effectLst/>
          </p:spPr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974450-503A-C3FB-9A3F-5A8812940F17}"/>
                </a:ext>
              </a:extLst>
            </p:cNvPr>
            <p:cNvSpPr txBox="1"/>
            <p:nvPr/>
          </p:nvSpPr>
          <p:spPr>
            <a:xfrm>
              <a:off x="2129467" y="48866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Adaptable, ongoing, and regularly refreshed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FC6F10-72B3-A3E9-FD71-BB1A9532AEB3}"/>
              </a:ext>
            </a:extLst>
          </p:cNvPr>
          <p:cNvGrpSpPr/>
          <p:nvPr/>
        </p:nvGrpSpPr>
        <p:grpSpPr>
          <a:xfrm>
            <a:off x="6294454" y="2158931"/>
            <a:ext cx="2316145" cy="1664207"/>
            <a:chOff x="4256498" y="48866"/>
            <a:chExt cx="1933664" cy="116019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D2C68B3-10E0-2F17-DC89-ABBF86DEDCA3}"/>
                </a:ext>
              </a:extLst>
            </p:cNvPr>
            <p:cNvSpPr/>
            <p:nvPr/>
          </p:nvSpPr>
          <p:spPr>
            <a:xfrm>
              <a:off x="4256498" y="48866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7D94B7"/>
              </a:solidFill>
              <a:prstDash val="solid"/>
            </a:ln>
            <a:effectLst/>
          </p:spPr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704762-81DF-52E1-1F94-1FF1D8DC4C4C}"/>
                </a:ext>
              </a:extLst>
            </p:cNvPr>
            <p:cNvSpPr txBox="1"/>
            <p:nvPr/>
          </p:nvSpPr>
          <p:spPr>
            <a:xfrm>
              <a:off x="4256498" y="48866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Training on the go, micro-learning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2FCA33-467E-349F-C845-E30837E292EE}"/>
              </a:ext>
            </a:extLst>
          </p:cNvPr>
          <p:cNvGrpSpPr/>
          <p:nvPr/>
        </p:nvGrpSpPr>
        <p:grpSpPr>
          <a:xfrm>
            <a:off x="8809460" y="2172116"/>
            <a:ext cx="2284867" cy="1707466"/>
            <a:chOff x="6382431" y="48866"/>
            <a:chExt cx="1934761" cy="119035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D81039A-64A2-7806-630A-46BA19FE2868}"/>
                </a:ext>
              </a:extLst>
            </p:cNvPr>
            <p:cNvSpPr/>
            <p:nvPr/>
          </p:nvSpPr>
          <p:spPr>
            <a:xfrm>
              <a:off x="6383528" y="48866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7D94B7"/>
              </a:solidFill>
              <a:prstDash val="solid"/>
            </a:ln>
            <a:effectLst/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640E4C-2E69-484B-457B-0B257C6C6923}"/>
                </a:ext>
              </a:extLst>
            </p:cNvPr>
            <p:cNvSpPr txBox="1"/>
            <p:nvPr/>
          </p:nvSpPr>
          <p:spPr>
            <a:xfrm>
              <a:off x="6382431" y="79024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Personalized campaigns, targeted to specific roles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4AE20-87AD-B3E2-7971-E3108B689FB0}"/>
              </a:ext>
            </a:extLst>
          </p:cNvPr>
          <p:cNvGrpSpPr/>
          <p:nvPr/>
        </p:nvGrpSpPr>
        <p:grpSpPr>
          <a:xfrm>
            <a:off x="1264356" y="4029325"/>
            <a:ext cx="2427308" cy="1734876"/>
            <a:chOff x="2437" y="1402431"/>
            <a:chExt cx="1933664" cy="116019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296BFB-DEF8-D8A2-B382-8B73EF114E8F}"/>
                </a:ext>
              </a:extLst>
            </p:cNvPr>
            <p:cNvSpPr/>
            <p:nvPr/>
          </p:nvSpPr>
          <p:spPr>
            <a:xfrm>
              <a:off x="2437" y="1402431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7D94B7"/>
              </a:solidFill>
              <a:prstDash val="solid"/>
            </a:ln>
            <a:effectLst/>
          </p:spPr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FF8458-B4DA-BCCD-6F55-7BB1D0003FFF}"/>
                </a:ext>
              </a:extLst>
            </p:cNvPr>
            <p:cNvSpPr txBox="1"/>
            <p:nvPr/>
          </p:nvSpPr>
          <p:spPr>
            <a:xfrm>
              <a:off x="2437" y="1402431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Applicable to personal and professional lives, real-world examples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7CC622-B7D6-EFA6-4421-82A11598B648}"/>
              </a:ext>
            </a:extLst>
          </p:cNvPr>
          <p:cNvGrpSpPr/>
          <p:nvPr/>
        </p:nvGrpSpPr>
        <p:grpSpPr>
          <a:xfrm>
            <a:off x="3870090" y="4029325"/>
            <a:ext cx="2213236" cy="1734877"/>
            <a:chOff x="2129466" y="1384871"/>
            <a:chExt cx="1933665" cy="117775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5492E1-A60D-FEA9-466A-23CA33BDC273}"/>
                </a:ext>
              </a:extLst>
            </p:cNvPr>
            <p:cNvSpPr/>
            <p:nvPr/>
          </p:nvSpPr>
          <p:spPr>
            <a:xfrm>
              <a:off x="2129467" y="1402431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7D94B7"/>
              </a:solidFill>
              <a:prstDash val="solid"/>
            </a:ln>
            <a:effectLst/>
          </p:spPr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29F660-E29E-F78F-5B55-D7F99A3A7A81}"/>
                </a:ext>
              </a:extLst>
            </p:cNvPr>
            <p:cNvSpPr txBox="1"/>
            <p:nvPr/>
          </p:nvSpPr>
          <p:spPr>
            <a:xfrm>
              <a:off x="2129466" y="1384871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Customizable/aligns with policy and procedure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58250B-6C1D-885E-5594-42427AFEEAFA}"/>
              </a:ext>
            </a:extLst>
          </p:cNvPr>
          <p:cNvGrpSpPr/>
          <p:nvPr/>
        </p:nvGrpSpPr>
        <p:grpSpPr>
          <a:xfrm>
            <a:off x="6294454" y="3950302"/>
            <a:ext cx="2324881" cy="1813900"/>
            <a:chOff x="4256498" y="1329318"/>
            <a:chExt cx="1940957" cy="123331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129FA0-1572-D955-97F5-E17226766AE3}"/>
                </a:ext>
              </a:extLst>
            </p:cNvPr>
            <p:cNvSpPr/>
            <p:nvPr/>
          </p:nvSpPr>
          <p:spPr>
            <a:xfrm>
              <a:off x="4256498" y="1402431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7D94B7"/>
              </a:solidFill>
              <a:prstDash val="solid"/>
            </a:ln>
            <a:effectLst/>
          </p:spPr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CB1DC3-A4B6-D050-2E24-9A3AD5A17C6E}"/>
                </a:ext>
              </a:extLst>
            </p:cNvPr>
            <p:cNvSpPr txBox="1"/>
            <p:nvPr/>
          </p:nvSpPr>
          <p:spPr>
            <a:xfrm>
              <a:off x="4263791" y="1329318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Engaging and interactive…FUN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54328B-90EA-6AB9-D5F5-75BC4D820790}"/>
              </a:ext>
            </a:extLst>
          </p:cNvPr>
          <p:cNvGrpSpPr/>
          <p:nvPr/>
        </p:nvGrpSpPr>
        <p:grpSpPr>
          <a:xfrm>
            <a:off x="8789185" y="4029324"/>
            <a:ext cx="2326718" cy="1734877"/>
            <a:chOff x="6383528" y="1402431"/>
            <a:chExt cx="1945690" cy="116965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2F2C9BC-2EE9-D6E2-FF36-E17F4111B6D6}"/>
                </a:ext>
              </a:extLst>
            </p:cNvPr>
            <p:cNvSpPr/>
            <p:nvPr/>
          </p:nvSpPr>
          <p:spPr>
            <a:xfrm>
              <a:off x="6383528" y="1402431"/>
              <a:ext cx="1933664" cy="116019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7D94B7"/>
              </a:solidFill>
              <a:prstDash val="solid"/>
            </a:ln>
            <a:effectLst/>
          </p:spPr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26450D-15F7-2F80-A3FA-3C0C88C14846}"/>
                </a:ext>
              </a:extLst>
            </p:cNvPr>
            <p:cNvSpPr txBox="1"/>
            <p:nvPr/>
          </p:nvSpPr>
          <p:spPr>
            <a:xfrm>
              <a:off x="6395554" y="1411892"/>
              <a:ext cx="1933664" cy="1160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Empowers decisions/behavior change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922CA3F9-28BB-1051-0121-2997F3FC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61" y="339241"/>
            <a:ext cx="9808597" cy="11461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Training Content</a:t>
            </a:r>
          </a:p>
        </p:txBody>
      </p:sp>
      <p:pic>
        <p:nvPicPr>
          <p:cNvPr id="6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34F7FD8B-44A6-6DDE-982D-0536AA5FA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Frequency/Updates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853565" y="2477862"/>
            <a:ext cx="6996430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Required, frequent, targeted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(quarterly, monthly)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Smaller, micro-modules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training windows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Consistent messaging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evaluation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feedback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818E49-4DDD-B392-2FB0-F3B878925DC1}"/>
              </a:ext>
            </a:extLst>
          </p:cNvPr>
          <p:cNvSpPr/>
          <p:nvPr/>
        </p:nvSpPr>
        <p:spPr>
          <a:xfrm>
            <a:off x="433201" y="2475357"/>
            <a:ext cx="4500043" cy="406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01751CE6-01A0-C4B5-AE12-D5F71A736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984" y="3263759"/>
            <a:ext cx="3037324" cy="20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5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Enforcement/Support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796482" y="2426943"/>
            <a:ext cx="8001355" cy="39862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Top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Leverage compliance (Infosec, PCI, FERPA)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 risk assessment results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 the impact of an incident 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Involve department leaders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Enforce requirements/accountability </a:t>
            </a: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3B2B5A-0FE4-AFCB-2F2C-80F960B13A8C}"/>
              </a:ext>
            </a:extLst>
          </p:cNvPr>
          <p:cNvSpPr/>
          <p:nvPr/>
        </p:nvSpPr>
        <p:spPr>
          <a:xfrm>
            <a:off x="380047" y="2435523"/>
            <a:ext cx="3416435" cy="422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4DE7698-2391-9307-97D8-48E4C7DB3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74" y="3062193"/>
            <a:ext cx="2971255" cy="29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-up of a padlock&#10;&#10;Description automatically generated">
            <a:extLst>
              <a:ext uri="{FF2B5EF4-FFF2-40B4-BE49-F238E27FC236}">
                <a16:creationId xmlns:a16="http://schemas.microsoft.com/office/drawing/2014/main" id="{5C6D0FCD-B0EC-AE48-E35B-9DA304EB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922CA3F9-28BB-1051-0121-2997F3FC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641" y="2697291"/>
            <a:ext cx="4926717" cy="1146176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POLL Question </a:t>
            </a:r>
          </a:p>
        </p:txBody>
      </p:sp>
      <p:pic>
        <p:nvPicPr>
          <p:cNvPr id="6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34F7FD8B-44A6-6DDE-982D-0536AA5FA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61" y="339241"/>
            <a:ext cx="9808597" cy="11461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Measuring Effectiveness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FB16-1F00-9AF0-ECE2-E1EC5791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6943"/>
            <a:ext cx="9534293" cy="24471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Metrics: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in number of personnel completing training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in comprehension (quizzes/training assessments)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in reporting/questions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 in system downtime or network/application outages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 in malware outbreaks and PC performance issues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 in resources spent responding to compromised machines (help desk tickets)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4ECD5-FA02-0A11-ADC3-A6EC8272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2072B-8E80-7A49-BE0E-3B3863C27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9A1CBFA-8717-66B6-D562-59B6374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3F28A2-5FD0-DF0A-13DC-7CA0228DBA3D}"/>
              </a:ext>
            </a:extLst>
          </p:cNvPr>
          <p:cNvSpPr/>
          <p:nvPr/>
        </p:nvSpPr>
        <p:spPr>
          <a:xfrm>
            <a:off x="0" y="4274344"/>
            <a:ext cx="12192000" cy="25836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0BE5182E-02CB-4E57-6D2B-6EFABACF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743" y="6146187"/>
            <a:ext cx="407615" cy="597297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5A75EED-9EA7-C9E9-AEBB-C69004F7A0CF}"/>
              </a:ext>
            </a:extLst>
          </p:cNvPr>
          <p:cNvSpPr/>
          <p:nvPr/>
        </p:nvSpPr>
        <p:spPr>
          <a:xfrm>
            <a:off x="0" y="4806610"/>
            <a:ext cx="10531929" cy="1539420"/>
          </a:xfrm>
          <a:prstGeom prst="homePlate">
            <a:avLst/>
          </a:prstGeom>
          <a:solidFill>
            <a:srgbClr val="CA2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2FD55-AA6C-2BF3-CC11-5FB40FECFF88}"/>
              </a:ext>
            </a:extLst>
          </p:cNvPr>
          <p:cNvSpPr txBox="1"/>
          <p:nvPr/>
        </p:nvSpPr>
        <p:spPr>
          <a:xfrm>
            <a:off x="3595948" y="5212228"/>
            <a:ext cx="676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Prevention of Expensive Data Breaches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3ED36E9-E774-EB25-1E27-CC2E166F4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80" y="4396067"/>
            <a:ext cx="2629230" cy="2325408"/>
          </a:xfrm>
          <a:prstGeom prst="rect">
            <a:avLst/>
          </a:prstGeom>
          <a:ln w="31750">
            <a:solidFill>
              <a:schemeClr val="tx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267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DC0EB-4F4D-FC95-0665-9C4892E4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80AE23-309A-A270-6376-518FA71C3E7B}"/>
              </a:ext>
            </a:extLst>
          </p:cNvPr>
          <p:cNvSpPr txBox="1"/>
          <p:nvPr/>
        </p:nvSpPr>
        <p:spPr>
          <a:xfrm>
            <a:off x="5255259" y="1648870"/>
            <a:ext cx="6088595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CampusGuard Intro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Increasing Cyberattacks, Lessons Learned, and Consequences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Identifying Risks Specific to K12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Recommendations for Building Training Content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Frequency for Training and Ongoing Updates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Gaining Support and Enforcing Requirements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Measuring Effectiveness and ROI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  <p:pic>
        <p:nvPicPr>
          <p:cNvPr id="2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4ED39F9B-19D0-326C-4FCD-31DC51B6C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2665" y="6099836"/>
            <a:ext cx="407615" cy="597297"/>
          </a:xfrm>
        </p:spPr>
      </p:pic>
    </p:spTree>
    <p:extLst>
      <p:ext uri="{BB962C8B-B14F-4D97-AF65-F5344CB8AC3E}">
        <p14:creationId xmlns:p14="http://schemas.microsoft.com/office/powerpoint/2010/main" val="1881808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AF605705-9A4F-6018-687C-EDC98680D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211" r="-1" b="12497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DC0EB-4F4D-FC95-0665-9C4892E4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65" y="2489377"/>
            <a:ext cx="9144000" cy="1696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4ED39F9B-19D0-326C-4FCD-31DC51B6C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</p:spPr>
      </p:pic>
    </p:spTree>
    <p:extLst>
      <p:ext uri="{BB962C8B-B14F-4D97-AF65-F5344CB8AC3E}">
        <p14:creationId xmlns:p14="http://schemas.microsoft.com/office/powerpoint/2010/main" val="178163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We 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58920" y="2476468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6B747-1B20-2D5D-DEAA-A47A15CB5131}"/>
              </a:ext>
            </a:extLst>
          </p:cNvPr>
          <p:cNvSpPr txBox="1"/>
          <p:nvPr/>
        </p:nvSpPr>
        <p:spPr>
          <a:xfrm>
            <a:off x="468874" y="2387162"/>
            <a:ext cx="61528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in 2009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Focused on campus/community-based orgs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Security Assessments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Assessments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PCI, HIPAA, GLBA, GDPR, FERPA, etc.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Vulnerability Scanning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Penetration Testing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and Procedure Review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CampusGuard Central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®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 Response Plan Testing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Treasury Solutions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Consulting Support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Security and Compliance Training</a:t>
            </a:r>
            <a:endParaRPr lang="en-US" sz="1600" dirty="0"/>
          </a:p>
        </p:txBody>
      </p:sp>
      <p:pic>
        <p:nvPicPr>
          <p:cNvPr id="7" name="Picture 6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2BEB7C1B-538F-A854-6436-276B97AA2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38" y="2673753"/>
            <a:ext cx="5361742" cy="32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Online Training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97847" y="2477862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9A5DE-D40C-7F4E-6040-35DD33AA586D}"/>
              </a:ext>
            </a:extLst>
          </p:cNvPr>
          <p:cNvSpPr txBox="1"/>
          <p:nvPr/>
        </p:nvSpPr>
        <p:spPr>
          <a:xfrm>
            <a:off x="6434253" y="2698567"/>
            <a:ext cx="54209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online training since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Identified a need in campus and community-based environments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content created by credentialed CampusGuard experts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Scenarios common in education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Updated annually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Delivered in SCORM format or hosted on CG platform</a:t>
            </a:r>
          </a:p>
          <a:p>
            <a:endParaRPr lang="en-US" dirty="0"/>
          </a:p>
        </p:txBody>
      </p:sp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902E384B-4CE5-43BA-865A-F8718CA20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74" y="2698567"/>
            <a:ext cx="5463575" cy="33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Increasing Attacks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58919" y="2477862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9A5DE-D40C-7F4E-6040-35DD33AA586D}"/>
              </a:ext>
            </a:extLst>
          </p:cNvPr>
          <p:cNvSpPr txBox="1"/>
          <p:nvPr/>
        </p:nvSpPr>
        <p:spPr>
          <a:xfrm>
            <a:off x="3683289" y="3249573"/>
            <a:ext cx="7874635" cy="293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breaches involving student/staff information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Ransomware attacks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email compromise (BEC) scams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Denial of service (DDoS) attacks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 and social media defacement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class or school meeting invasions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14" name="Picture 13" descr="A red and white sign&#10;&#10;Description automatically generated">
            <a:extLst>
              <a:ext uri="{FF2B5EF4-FFF2-40B4-BE49-F238E27FC236}">
                <a16:creationId xmlns:a16="http://schemas.microsoft.com/office/drawing/2014/main" id="{D32D56EC-4D01-1F40-B678-320646697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8" y="3249573"/>
            <a:ext cx="2984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K-12 Incidents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K12six.org, the K-12 Cyber Incident Map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6250849" y="2442075"/>
            <a:ext cx="5759224" cy="39958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26B60-EA4B-3834-87B1-78B03C80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18" y="2435522"/>
            <a:ext cx="6675121" cy="411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EF533C-6BD6-90E5-892B-22020997EFA1}"/>
              </a:ext>
            </a:extLst>
          </p:cNvPr>
          <p:cNvSpPr txBox="1"/>
          <p:nvPr/>
        </p:nvSpPr>
        <p:spPr>
          <a:xfrm>
            <a:off x="7998358" y="2750991"/>
            <a:ext cx="3525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ansomware attacks on </a:t>
            </a:r>
            <a:b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K-12 increased</a:t>
            </a:r>
            <a:r>
              <a:rPr lang="en-US" sz="2400" dirty="0">
                <a:effectLst/>
              </a:rPr>
              <a:t> by</a:t>
            </a:r>
            <a:r>
              <a:rPr lang="en-US" sz="2400" b="1" dirty="0">
                <a:solidFill>
                  <a:srgbClr val="C00000"/>
                </a:solidFill>
                <a:effectLst/>
              </a:rPr>
              <a:t> </a:t>
            </a:r>
            <a:r>
              <a:rPr lang="en-US" sz="3600" b="1" dirty="0">
                <a:solidFill>
                  <a:srgbClr val="C00000"/>
                </a:solidFill>
                <a:effectLst/>
              </a:rPr>
              <a:t>92% </a:t>
            </a:r>
            <a:r>
              <a:rPr lang="en-US" sz="2400" dirty="0">
                <a:effectLst/>
              </a:rPr>
              <a:t>between 2022 and 2023.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E1C80-3547-80D9-F1B4-5B23E24D9C00}"/>
              </a:ext>
            </a:extLst>
          </p:cNvPr>
          <p:cNvSpPr txBox="1"/>
          <p:nvPr/>
        </p:nvSpPr>
        <p:spPr>
          <a:xfrm>
            <a:off x="7371375" y="5369247"/>
            <a:ext cx="3993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Breaches or hacks/disclosure of personal data</a:t>
            </a:r>
          </a:p>
          <a:p>
            <a:r>
              <a:rPr lang="en-US" sz="1400" dirty="0"/>
              <a:t>Ransomware attacks</a:t>
            </a:r>
          </a:p>
          <a:p>
            <a:r>
              <a:rPr lang="en-US" sz="1400" dirty="0"/>
              <a:t>Phishing attacks</a:t>
            </a:r>
          </a:p>
          <a:p>
            <a:r>
              <a:rPr lang="en-US" sz="1400" dirty="0"/>
              <a:t>Denial of service attacks</a:t>
            </a:r>
          </a:p>
          <a:p>
            <a:r>
              <a:rPr lang="en-US" sz="1400" dirty="0"/>
              <a:t>Other cyber incidents resulting in school disruptions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C938EE-7CA7-C91B-E609-C5C9EA3C5691}"/>
              </a:ext>
            </a:extLst>
          </p:cNvPr>
          <p:cNvSpPr/>
          <p:nvPr/>
        </p:nvSpPr>
        <p:spPr>
          <a:xfrm>
            <a:off x="7198035" y="5463683"/>
            <a:ext cx="207433" cy="135466"/>
          </a:xfrm>
          <a:prstGeom prst="roundRect">
            <a:avLst/>
          </a:prstGeom>
          <a:solidFill>
            <a:srgbClr val="9B6B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D0DB8D-BF62-4144-635F-0D547E5ECEAA}"/>
              </a:ext>
            </a:extLst>
          </p:cNvPr>
          <p:cNvSpPr/>
          <p:nvPr/>
        </p:nvSpPr>
        <p:spPr>
          <a:xfrm>
            <a:off x="7198035" y="5673174"/>
            <a:ext cx="207433" cy="135466"/>
          </a:xfrm>
          <a:prstGeom prst="roundRect">
            <a:avLst/>
          </a:prstGeom>
          <a:solidFill>
            <a:srgbClr val="EBC9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6B95CC-0070-3466-3759-580C3CECBB50}"/>
              </a:ext>
            </a:extLst>
          </p:cNvPr>
          <p:cNvSpPr/>
          <p:nvPr/>
        </p:nvSpPr>
        <p:spPr>
          <a:xfrm>
            <a:off x="7198034" y="5886650"/>
            <a:ext cx="207433" cy="135466"/>
          </a:xfrm>
          <a:prstGeom prst="roundRect">
            <a:avLst/>
          </a:prstGeom>
          <a:solidFill>
            <a:srgbClr val="0568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1A2C68-F14B-DD27-AE47-05A8A82BC023}"/>
              </a:ext>
            </a:extLst>
          </p:cNvPr>
          <p:cNvSpPr/>
          <p:nvPr/>
        </p:nvSpPr>
        <p:spPr>
          <a:xfrm>
            <a:off x="7205544" y="6102293"/>
            <a:ext cx="207433" cy="135466"/>
          </a:xfrm>
          <a:prstGeom prst="roundRect">
            <a:avLst/>
          </a:prstGeom>
          <a:solidFill>
            <a:srgbClr val="8FD2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A701A6-44FC-4B16-E795-DFAA0AE7335B}"/>
              </a:ext>
            </a:extLst>
          </p:cNvPr>
          <p:cNvSpPr/>
          <p:nvPr/>
        </p:nvSpPr>
        <p:spPr>
          <a:xfrm>
            <a:off x="7205544" y="6326487"/>
            <a:ext cx="207433" cy="135466"/>
          </a:xfrm>
          <a:prstGeom prst="roundRect">
            <a:avLst/>
          </a:prstGeom>
          <a:solidFill>
            <a:srgbClr val="E602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3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Ransomware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39597" y="2478247"/>
            <a:ext cx="6924559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3600" b="1" dirty="0">
              <a:solidFill>
                <a:srgbClr val="C00000"/>
              </a:solidFill>
              <a:effectLst/>
            </a:endParaRPr>
          </a:p>
          <a:p>
            <a:pPr>
              <a:defRPr/>
            </a:pPr>
            <a:r>
              <a:rPr lang="en-US" sz="2400" kern="100" dirty="0">
                <a:solidFill>
                  <a:srgbClr val="1F1F1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Almost </a:t>
            </a:r>
            <a:r>
              <a:rPr lang="en-US" sz="4000" b="1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en-US" sz="2400" kern="100" dirty="0">
                <a:solidFill>
                  <a:srgbClr val="1F1F1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school IT professionals reported their schools were hit by ransomware in 2023.</a:t>
            </a:r>
          </a:p>
          <a:p>
            <a:pPr>
              <a:defRPr/>
            </a:pPr>
            <a:endParaRPr lang="en-US" sz="2400" kern="100" dirty="0">
              <a:solidFill>
                <a:srgbClr val="1F1F1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Loss of learning time following an attack can range from 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 days to 3 weeks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recovery time can take between 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2-9 months.</a:t>
            </a:r>
            <a:endParaRPr lang="en-US" sz="24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0" dirty="0">
                <a:effectLst/>
                <a:latin typeface="Calibri" panose="020F0502020204030204" pitchFamily="34" charset="0"/>
              </a:rPr>
              <a:t>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in a hood using a computer&#10;&#10;Description automatically generated">
            <a:extLst>
              <a:ext uri="{FF2B5EF4-FFF2-40B4-BE49-F238E27FC236}">
                <a16:creationId xmlns:a16="http://schemas.microsoft.com/office/drawing/2014/main" id="{FAAB40BB-6EB6-F559-7025-BD1CA4769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98" y="2390915"/>
            <a:ext cx="4455981" cy="4455981"/>
          </a:xfrm>
          <a:prstGeom prst="rect">
            <a:avLst/>
          </a:prstGeom>
        </p:spPr>
      </p:pic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Lessons Learned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magnifying glass with a skull and crossbones&#10;&#10;Description automatically generated">
            <a:extLst>
              <a:ext uri="{FF2B5EF4-FFF2-40B4-BE49-F238E27FC236}">
                <a16:creationId xmlns:a16="http://schemas.microsoft.com/office/drawing/2014/main" id="{8A6D2155-C1A1-2FE8-D18A-662C2099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" y="2435523"/>
            <a:ext cx="4075227" cy="40752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997987" y="2478247"/>
            <a:ext cx="7735093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Moines Public Schools confirmed a ransomware attack that canceled school district-wide for two days.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Mansfield ISD ransomware attack impacting phone, email and website – teacher assignments/agendas inaccessible.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2022, following a high-profile attack on the Los Angeles Unified school district, hackers published highly sensitive mental health records of current and former students.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kern="1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fter a breach at Minneapolis Public Schools, the criminal group responsible published civil rights investigation files detailing sexual assault complaints, child abuse inquiries, student mental health crises, and suspension reports.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Breach Costs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5115039" y="2478247"/>
            <a:ext cx="6675120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istricts have reported losing between 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$50,000 and $1M per attack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1410"/>
              </a:spcAft>
            </a:pPr>
            <a:r>
              <a:rPr lang="en-US" sz="24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Buffalo Public Schools in New York spent </a:t>
            </a:r>
            <a:r>
              <a:rPr lang="en-US" sz="2400" b="1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almost $10 million </a:t>
            </a:r>
            <a:r>
              <a:rPr lang="en-US" sz="24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recovery efforts after it was attacked in March 2021.  </a:t>
            </a:r>
          </a:p>
          <a:p>
            <a:pPr fontAlgn="base">
              <a:spcBef>
                <a:spcPts val="0"/>
              </a:spcBef>
              <a:spcAft>
                <a:spcPts val="1410"/>
              </a:spcAft>
            </a:pPr>
            <a:r>
              <a:rPr lang="en-US" sz="24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breach at Baltimore County Public Schools cost approximately </a:t>
            </a:r>
            <a:r>
              <a:rPr lang="en-US" sz="2400" b="1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$8.1 million</a:t>
            </a:r>
            <a:r>
              <a:rPr lang="en-US" sz="24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fontAlgn="base">
              <a:spcBef>
                <a:spcPts val="0"/>
              </a:spcBef>
              <a:spcAft>
                <a:spcPts val="1410"/>
              </a:spcAft>
            </a:pPr>
            <a:r>
              <a:rPr lang="en-US" sz="2400" spc="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Private schools – reputation damage can lead to decline in enrollment/donations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pic>
        <p:nvPicPr>
          <p:cNvPr id="4" name="Picture 3" descr="A yellow arrow on a stack of coins&#10;&#10;Description automatically generated">
            <a:extLst>
              <a:ext uri="{FF2B5EF4-FFF2-40B4-BE49-F238E27FC236}">
                <a16:creationId xmlns:a16="http://schemas.microsoft.com/office/drawing/2014/main" id="{A50FB802-1C95-A40F-E56B-7CCF7DBEE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38" y="2331792"/>
            <a:ext cx="4699001" cy="4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G Brand">
      <a:dk1>
        <a:srgbClr val="000000"/>
      </a:dk1>
      <a:lt1>
        <a:srgbClr val="FFFFFF"/>
      </a:lt1>
      <a:dk2>
        <a:srgbClr val="44546A"/>
      </a:dk2>
      <a:lt2>
        <a:srgbClr val="004A62"/>
      </a:lt2>
      <a:accent1>
        <a:srgbClr val="4472C4"/>
      </a:accent1>
      <a:accent2>
        <a:srgbClr val="004A62"/>
      </a:accent2>
      <a:accent3>
        <a:srgbClr val="004A62"/>
      </a:accent3>
      <a:accent4>
        <a:srgbClr val="CA2439"/>
      </a:accent4>
      <a:accent5>
        <a:srgbClr val="5B9BD5"/>
      </a:accent5>
      <a:accent6>
        <a:srgbClr val="70AD47"/>
      </a:accent6>
      <a:hlink>
        <a:srgbClr val="CA2439"/>
      </a:hlink>
      <a:folHlink>
        <a:srgbClr val="004A6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16253</TotalTime>
  <Words>786</Words>
  <Application>Microsoft Office PowerPoint</Application>
  <PresentationFormat>Widescreen</PresentationFormat>
  <Paragraphs>149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Agenda</vt:lpstr>
      <vt:lpstr>Who We Are</vt:lpstr>
      <vt:lpstr>Online Training </vt:lpstr>
      <vt:lpstr>Increasing Attacks</vt:lpstr>
      <vt:lpstr>K-12 Incidents K12six.org, the K-12 Cyber Incident Map </vt:lpstr>
      <vt:lpstr>Ransomware</vt:lpstr>
      <vt:lpstr>Lessons Learned</vt:lpstr>
      <vt:lpstr>Breach Costs</vt:lpstr>
      <vt:lpstr>Taking Action</vt:lpstr>
      <vt:lpstr>POLL Question </vt:lpstr>
      <vt:lpstr>Where do you start?</vt:lpstr>
      <vt:lpstr>Focusing on Risk</vt:lpstr>
      <vt:lpstr>Awareness Training Topics</vt:lpstr>
      <vt:lpstr>Training Content</vt:lpstr>
      <vt:lpstr>Frequency/Updates</vt:lpstr>
      <vt:lpstr>Enforcement/Support</vt:lpstr>
      <vt:lpstr>POLL Question </vt:lpstr>
      <vt:lpstr>Measuring Effectiveness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Staples, Kathy</dc:creator>
  <cp:lastModifiedBy>Johnson, Katie</cp:lastModifiedBy>
  <cp:revision>25</cp:revision>
  <dcterms:created xsi:type="dcterms:W3CDTF">2022-10-14T19:44:32Z</dcterms:created>
  <dcterms:modified xsi:type="dcterms:W3CDTF">2024-05-13T21:28:45Z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7fddc5-d245-42f6-a13f-f969110a1251_Enabled">
    <vt:lpwstr>true</vt:lpwstr>
  </property>
  <property fmtid="{D5CDD505-2E9C-101B-9397-08002B2CF9AE}" pid="3" name="MSIP_Label_ed7fddc5-d245-42f6-a13f-f969110a1251_SetDate">
    <vt:lpwstr>2024-05-08T02:51:43Z</vt:lpwstr>
  </property>
  <property fmtid="{D5CDD505-2E9C-101B-9397-08002B2CF9AE}" pid="4" name="MSIP_Label_ed7fddc5-d245-42f6-a13f-f969110a1251_Method">
    <vt:lpwstr>Standard</vt:lpwstr>
  </property>
  <property fmtid="{D5CDD505-2E9C-101B-9397-08002B2CF9AE}" pid="5" name="MSIP_Label_ed7fddc5-d245-42f6-a13f-f969110a1251_Name">
    <vt:lpwstr>Business Confidential Information</vt:lpwstr>
  </property>
  <property fmtid="{D5CDD505-2E9C-101B-9397-08002B2CF9AE}" pid="6" name="MSIP_Label_ed7fddc5-d245-42f6-a13f-f969110a1251_SiteId">
    <vt:lpwstr>5a5b9e61-20b2-4578-8f37-246881fa0d61</vt:lpwstr>
  </property>
  <property fmtid="{D5CDD505-2E9C-101B-9397-08002B2CF9AE}" pid="7" name="MSIP_Label_ed7fddc5-d245-42f6-a13f-f969110a1251_ActionId">
    <vt:lpwstr>e126673e-47e7-4c26-b4e3-aa8c1edb340f</vt:lpwstr>
  </property>
  <property fmtid="{D5CDD505-2E9C-101B-9397-08002B2CF9AE}" pid="8" name="MSIP_Label_ed7fddc5-d245-42f6-a13f-f969110a1251_ContentBits">
    <vt:lpwstr>0</vt:lpwstr>
  </property>
</Properties>
</file>