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9" r:id="rId3"/>
    <p:sldId id="289" r:id="rId4"/>
    <p:sldId id="279" r:id="rId5"/>
    <p:sldId id="280" r:id="rId6"/>
    <p:sldId id="286" r:id="rId7"/>
    <p:sldId id="290" r:id="rId8"/>
    <p:sldId id="288" r:id="rId9"/>
    <p:sldId id="282" r:id="rId10"/>
    <p:sldId id="283" r:id="rId11"/>
    <p:sldId id="284" r:id="rId12"/>
    <p:sldId id="27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2439"/>
    <a:srgbClr val="004B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0613C48-D922-4707-9F23-0A7FF2F30D84}" v="1" dt="2023-09-11T20:54:58.44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48"/>
    <p:restoredTop sz="96327"/>
  </p:normalViewPr>
  <p:slideViewPr>
    <p:cSldViewPr snapToGrid="0">
      <p:cViewPr varScale="1">
        <p:scale>
          <a:sx n="123" d="100"/>
          <a:sy n="123" d="100"/>
        </p:scale>
        <p:origin x="46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A612EB-DD2A-E843-85CF-34987F0AF82F}" type="datetimeFigureOut">
              <a:rPr lang="en-US" smtClean="0"/>
              <a:t>9/15/23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3B6A2E-CC45-5447-BD33-6E89444BA9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0402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3B6A2E-CC45-5447-BD33-6E89444BA9E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99784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3B6A2E-CC45-5447-BD33-6E89444BA9E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14503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3B6A2E-CC45-5447-BD33-6E89444BA9E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64331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3B6A2E-CC45-5447-BD33-6E89444BA9E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21551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3B6A2E-CC45-5447-BD33-6E89444BA9E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16791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3B6A2E-CC45-5447-BD33-6E89444BA9E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08726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3B6A2E-CC45-5447-BD33-6E89444BA9E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0895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3B6A2E-CC45-5447-BD33-6E89444BA9E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16116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3B6A2E-CC45-5447-BD33-6E89444BA9E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62495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3B6A2E-CC45-5447-BD33-6E89444BA9E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37742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E81389-FB69-583E-A243-FE7CAA08FD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E02A71-5360-CEB9-C69E-F25E0ABC49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2D5192-7196-9810-C4B2-89561DD29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256B8-BD42-40F4-BE42-3D0385E325D3}" type="datetime1">
              <a:rPr lang="en-US" smtClean="0"/>
              <a:t>9/15/23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731903-8C6C-DE7A-7FC4-554BCB961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E4F426-5187-C2E1-1DF3-3D158DF22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2072B-8E80-7A49-BE0E-3B3863C27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859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6E6C4-1EDB-8FD3-ED15-3432BB3F2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634676-4678-D34C-E422-4EC35434D1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A99A16-6BE1-B360-79F2-5CB4902996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ADEDE-1D6F-4B0C-A2B7-1CD480170138}" type="datetime1">
              <a:rPr lang="en-US" smtClean="0"/>
              <a:t>9/15/23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02C03F-0C43-9392-48F1-F222E74FF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ACD020-7760-53CE-057F-5DE9A8E88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2072B-8E80-7A49-BE0E-3B3863C27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441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1B8FE67-A1F3-8DB6-08EA-664324FBB5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A3994C-032C-3AFB-7486-08DEF1A71D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4D6530-32F4-18AA-3301-1FFC19F0BD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54683-9CF0-4D60-A53F-AD44A88A570D}" type="datetime1">
              <a:rPr lang="en-US" smtClean="0"/>
              <a:t>9/15/23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65669A-AB6B-E9B6-DD4C-4FD0F10D1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4BC618-D4B6-1FFD-55C2-8C6F9D84A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2072B-8E80-7A49-BE0E-3B3863C27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375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D8097E-2FB6-653C-5D77-81041F7E9A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E8B3DA-61EE-600D-1F36-5C42AA9595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98AFFE-6F95-0DE9-73A2-A637C4DDF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90329-C30E-41E2-99D7-33058F142C67}" type="datetime1">
              <a:rPr lang="en-US" smtClean="0"/>
              <a:t>9/15/23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DB4AB1-D86D-7BC4-8632-DA4EDFC6B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288D03-FF8D-E457-2598-2C856CFE9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2072B-8E80-7A49-BE0E-3B3863C27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235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CDD94B-C372-58F9-DE86-6858B5D27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0D1829-2161-36BA-0FA5-59C601D1B7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491559-B2C9-9E6E-59AC-776914936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24AB4-EB0A-422A-93D9-1B1670723759}" type="datetime1">
              <a:rPr lang="en-US" smtClean="0"/>
              <a:t>9/15/23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E7922A-471B-47AF-089C-A2556C771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C2BEA2-A1F6-A6E6-943E-35966F704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2072B-8E80-7A49-BE0E-3B3863C27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698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6BE21-2524-81EF-74E8-245CF68440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F1CD48-9A56-2450-23A0-C925319044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DDAAE8-CA67-73FE-C094-C65FA5A4DD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3F54DD-62ED-ED29-958D-4EA4F7D2B2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98329-259F-4731-9398-C9AD8AFECB01}" type="datetime1">
              <a:rPr lang="en-US" smtClean="0"/>
              <a:t>9/15/23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F8D6A8-7742-DDF4-8E46-C98723FD3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64FE70-48D3-8421-5A09-74B5DCE9A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2072B-8E80-7A49-BE0E-3B3863C27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667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986A8E-1C9C-A501-5928-3A8383E56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BD1FD9-FE7E-4621-5754-3B08AF48B6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DE0C84-BF95-40C9-DA83-504FC1C24B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40DFAD5-311F-2011-8522-4943544E94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15DDC3-CA2C-AF88-B614-43EA44B8F7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19A4989-FE95-7372-ED21-179A1905A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B65B-D13A-4685-AEC6-DD4DA78651B9}" type="datetime1">
              <a:rPr lang="en-US" smtClean="0"/>
              <a:t>9/15/23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3B1148-AA17-F3F1-7953-30ABF8016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28F5ABE-6037-4606-8BB9-2B1B9D3B0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2072B-8E80-7A49-BE0E-3B3863C27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052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266A5-EEB8-E7EB-034F-0E568B811F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927A4B-113C-73EE-5BB7-E35B362B81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17ACC-ED91-407C-BD33-94E9CB12443F}" type="datetime1">
              <a:rPr lang="en-US" smtClean="0"/>
              <a:t>9/15/23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870604-C415-D1EE-3E69-3F984734E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747ACD-6F1C-74B7-5D29-E78C2465D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2072B-8E80-7A49-BE0E-3B3863C27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270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511291C-22A6-AF37-3711-A4DF9A0AA2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86C48-BB1F-45B7-9A2F-6BD971D5A989}" type="datetime1">
              <a:rPr lang="en-US" smtClean="0"/>
              <a:t>9/15/23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ECB45C7-9B91-8DFD-3C16-C2A818442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F000AA-B8FA-B47D-BA08-E14B33476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2072B-8E80-7A49-BE0E-3B3863C27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987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C30D7F-716B-08BA-A369-9B559922A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7699E6-4137-4EED-4231-A687401F68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2A8979-8697-DB83-E334-F9464B5381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F19BDE-ED4E-9BF4-22E4-6E152BC1D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662FF-FEE6-4165-A47C-BD2AD00512AA}" type="datetime1">
              <a:rPr lang="en-US" smtClean="0"/>
              <a:t>9/15/23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E69949-229C-CC7D-E83A-57FC50551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7636C1-0297-730B-3916-6FBE1CDC3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2072B-8E80-7A49-BE0E-3B3863C27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262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8D1746-C79A-A674-5DC1-EB0E1CA82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276BD17-03E0-C210-468E-467878EC83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5CBA80-E50D-B06E-5065-8F2B70D6C8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C82152-3895-003C-4DD9-8D664237D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C3AEC-6ED9-4FF8-90E8-E56625A2EE49}" type="datetime1">
              <a:rPr lang="en-US" smtClean="0"/>
              <a:t>9/15/23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62A35A-EC64-8ED3-F786-333259C68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AC9BF2-B2FC-AACB-3FFC-81E58D154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2072B-8E80-7A49-BE0E-3B3863C27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999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985E85-C020-17F0-AE61-11D4FB8E33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3CFB58-7613-CE89-6C0D-4B4689950D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666899-3F58-F942-C3D2-383834FC5C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07ED2A-09FC-4AF1-8739-8CBFB0F1BB77}" type="datetime1">
              <a:rPr lang="en-US" smtClean="0"/>
              <a:t>9/15/23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D8109A-D494-26CC-C849-84D9C5CA1B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6F812F-2A37-4D53-E18C-C4A199E235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F2072B-8E80-7A49-BE0E-3B3863C27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588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1.png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308DE4-7CA3-1D0F-1E07-7E8C688742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9033" y="2235281"/>
            <a:ext cx="10503484" cy="1072826"/>
          </a:xfrm>
        </p:spPr>
        <p:txBody>
          <a:bodyPr>
            <a:normAutofit/>
          </a:bodyPr>
          <a:lstStyle/>
          <a:p>
            <a:pPr algn="l"/>
            <a:r>
              <a:rPr lang="en-US" sz="4800" b="1" dirty="0"/>
              <a:t>Online Awareness Training Live Demo</a:t>
            </a:r>
            <a:endParaRPr lang="en-US" sz="4800" dirty="0"/>
          </a:p>
        </p:txBody>
      </p:sp>
      <p:sp>
        <p:nvSpPr>
          <p:cNvPr id="20" name="Freeform 14">
            <a:extLst>
              <a:ext uri="{FF2B5EF4-FFF2-40B4-BE49-F238E27FC236}">
                <a16:creationId xmlns:a16="http://schemas.microsoft.com/office/drawing/2014/main" id="{C66F2F30-5DC0-44A0-BFA6-E12F46ED16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5920619" cy="2130951"/>
          </a:xfrm>
          <a:custGeom>
            <a:avLst/>
            <a:gdLst>
              <a:gd name="connsiteX0" fmla="*/ 0 w 5920619"/>
              <a:gd name="connsiteY0" fmla="*/ 0 h 2130951"/>
              <a:gd name="connsiteX1" fmla="*/ 3191370 w 5920619"/>
              <a:gd name="connsiteY1" fmla="*/ 0 h 2130951"/>
              <a:gd name="connsiteX2" fmla="*/ 3346315 w 5920619"/>
              <a:gd name="connsiteY2" fmla="*/ 0 h 2130951"/>
              <a:gd name="connsiteX3" fmla="*/ 5920619 w 5920619"/>
              <a:gd name="connsiteY3" fmla="*/ 0 h 2130951"/>
              <a:gd name="connsiteX4" fmla="*/ 4936971 w 5920619"/>
              <a:gd name="connsiteY4" fmla="*/ 2130951 h 2130951"/>
              <a:gd name="connsiteX5" fmla="*/ 0 w 5920619"/>
              <a:gd name="connsiteY5" fmla="*/ 2130951 h 2130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20619" h="2130951">
                <a:moveTo>
                  <a:pt x="0" y="0"/>
                </a:moveTo>
                <a:lnTo>
                  <a:pt x="3191370" y="0"/>
                </a:lnTo>
                <a:lnTo>
                  <a:pt x="3346315" y="0"/>
                </a:lnTo>
                <a:lnTo>
                  <a:pt x="5920619" y="0"/>
                </a:lnTo>
                <a:lnTo>
                  <a:pt x="4936971" y="2130951"/>
                </a:lnTo>
                <a:lnTo>
                  <a:pt x="0" y="2130951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Freeform 21">
            <a:extLst>
              <a:ext uri="{FF2B5EF4-FFF2-40B4-BE49-F238E27FC236}">
                <a16:creationId xmlns:a16="http://schemas.microsoft.com/office/drawing/2014/main" id="{85872F57-7F42-4F97-8391-DDC8D0054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7839" y="0"/>
            <a:ext cx="7094160" cy="2130952"/>
          </a:xfrm>
          <a:custGeom>
            <a:avLst/>
            <a:gdLst>
              <a:gd name="connsiteX0" fmla="*/ 4417853 w 7094160"/>
              <a:gd name="connsiteY0" fmla="*/ 0 h 2130952"/>
              <a:gd name="connsiteX1" fmla="*/ 7094160 w 7094160"/>
              <a:gd name="connsiteY1" fmla="*/ 0 h 2130952"/>
              <a:gd name="connsiteX2" fmla="*/ 7094160 w 7094160"/>
              <a:gd name="connsiteY2" fmla="*/ 2130552 h 2130952"/>
              <a:gd name="connsiteX3" fmla="*/ 5920619 w 7094160"/>
              <a:gd name="connsiteY3" fmla="*/ 2130552 h 2130952"/>
              <a:gd name="connsiteX4" fmla="*/ 5920619 w 7094160"/>
              <a:gd name="connsiteY4" fmla="*/ 2130952 h 2130952"/>
              <a:gd name="connsiteX5" fmla="*/ 2729249 w 7094160"/>
              <a:gd name="connsiteY5" fmla="*/ 2130952 h 2130952"/>
              <a:gd name="connsiteX6" fmla="*/ 2574304 w 7094160"/>
              <a:gd name="connsiteY6" fmla="*/ 2130952 h 2130952"/>
              <a:gd name="connsiteX7" fmla="*/ 0 w 7094160"/>
              <a:gd name="connsiteY7" fmla="*/ 2130952 h 2130952"/>
              <a:gd name="connsiteX8" fmla="*/ 983648 w 7094160"/>
              <a:gd name="connsiteY8" fmla="*/ 1 h 2130952"/>
              <a:gd name="connsiteX9" fmla="*/ 4417853 w 7094160"/>
              <a:gd name="connsiteY9" fmla="*/ 1 h 2130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094160" h="2130952">
                <a:moveTo>
                  <a:pt x="4417853" y="0"/>
                </a:moveTo>
                <a:lnTo>
                  <a:pt x="7094160" y="0"/>
                </a:lnTo>
                <a:lnTo>
                  <a:pt x="7094160" y="2130552"/>
                </a:lnTo>
                <a:lnTo>
                  <a:pt x="5920619" y="2130552"/>
                </a:lnTo>
                <a:lnTo>
                  <a:pt x="5920619" y="2130952"/>
                </a:lnTo>
                <a:lnTo>
                  <a:pt x="2729249" y="2130952"/>
                </a:lnTo>
                <a:lnTo>
                  <a:pt x="2574304" y="2130952"/>
                </a:lnTo>
                <a:lnTo>
                  <a:pt x="0" y="2130952"/>
                </a:lnTo>
                <a:lnTo>
                  <a:pt x="983648" y="1"/>
                </a:lnTo>
                <a:lnTo>
                  <a:pt x="4417853" y="1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2" name="Freeform: Shape 11">
            <a:extLst>
              <a:ext uri="{FF2B5EF4-FFF2-40B4-BE49-F238E27FC236}">
                <a16:creationId xmlns:a16="http://schemas.microsoft.com/office/drawing/2014/main" id="{04DC2037-48A0-4F22-B9D4-8EAEBC780A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49721" y="4682920"/>
            <a:ext cx="4522796" cy="2175080"/>
          </a:xfrm>
          <a:custGeom>
            <a:avLst/>
            <a:gdLst>
              <a:gd name="connsiteX0" fmla="*/ 3515449 w 4522796"/>
              <a:gd name="connsiteY0" fmla="*/ 0 h 2175080"/>
              <a:gd name="connsiteX1" fmla="*/ 0 w 4522796"/>
              <a:gd name="connsiteY1" fmla="*/ 0 h 2175080"/>
              <a:gd name="connsiteX2" fmla="*/ 0 w 4522796"/>
              <a:gd name="connsiteY2" fmla="*/ 2175080 h 2175080"/>
              <a:gd name="connsiteX3" fmla="*/ 4522796 w 4522796"/>
              <a:gd name="connsiteY3" fmla="*/ 2175080 h 2175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22796" h="2175080">
                <a:moveTo>
                  <a:pt x="3515449" y="0"/>
                </a:moveTo>
                <a:lnTo>
                  <a:pt x="0" y="0"/>
                </a:lnTo>
                <a:lnTo>
                  <a:pt x="0" y="2175080"/>
                </a:lnTo>
                <a:lnTo>
                  <a:pt x="4522796" y="217508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b="1"/>
          </a:p>
        </p:txBody>
      </p:sp>
      <p:sp>
        <p:nvSpPr>
          <p:cNvPr id="23" name="Freeform 22">
            <a:extLst>
              <a:ext uri="{FF2B5EF4-FFF2-40B4-BE49-F238E27FC236}">
                <a16:creationId xmlns:a16="http://schemas.microsoft.com/office/drawing/2014/main" id="{0006CBFD-ADA0-43D1-9332-9C34CA1C76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66810" y="4682920"/>
            <a:ext cx="5925190" cy="2175080"/>
          </a:xfrm>
          <a:custGeom>
            <a:avLst/>
            <a:gdLst>
              <a:gd name="connsiteX0" fmla="*/ 1007347 w 5925190"/>
              <a:gd name="connsiteY0" fmla="*/ 0 h 2175080"/>
              <a:gd name="connsiteX1" fmla="*/ 5925190 w 5925190"/>
              <a:gd name="connsiteY1" fmla="*/ 0 h 2175080"/>
              <a:gd name="connsiteX2" fmla="*/ 5925190 w 5925190"/>
              <a:gd name="connsiteY2" fmla="*/ 2175080 h 2175080"/>
              <a:gd name="connsiteX3" fmla="*/ 0 w 5925190"/>
              <a:gd name="connsiteY3" fmla="*/ 2175080 h 2175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25190" h="2175080">
                <a:moveTo>
                  <a:pt x="1007347" y="0"/>
                </a:moveTo>
                <a:lnTo>
                  <a:pt x="5925190" y="0"/>
                </a:lnTo>
                <a:lnTo>
                  <a:pt x="5925190" y="2175080"/>
                </a:lnTo>
                <a:lnTo>
                  <a:pt x="0" y="217508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Freeform 25">
            <a:extLst>
              <a:ext uri="{FF2B5EF4-FFF2-40B4-BE49-F238E27FC236}">
                <a16:creationId xmlns:a16="http://schemas.microsoft.com/office/drawing/2014/main" id="{2B931666-F28F-45F3-A074-66D2272D58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682920"/>
            <a:ext cx="7114535" cy="2175080"/>
          </a:xfrm>
          <a:custGeom>
            <a:avLst/>
            <a:gdLst>
              <a:gd name="connsiteX0" fmla="*/ 0 w 7114535"/>
              <a:gd name="connsiteY0" fmla="*/ 0 h 2175080"/>
              <a:gd name="connsiteX1" fmla="*/ 1189345 w 7114535"/>
              <a:gd name="connsiteY1" fmla="*/ 0 h 2175080"/>
              <a:gd name="connsiteX2" fmla="*/ 7114535 w 7114535"/>
              <a:gd name="connsiteY2" fmla="*/ 0 h 2175080"/>
              <a:gd name="connsiteX3" fmla="*/ 6107188 w 7114535"/>
              <a:gd name="connsiteY3" fmla="*/ 2175080 h 2175080"/>
              <a:gd name="connsiteX4" fmla="*/ 1189345 w 7114535"/>
              <a:gd name="connsiteY4" fmla="*/ 2175080 h 2175080"/>
              <a:gd name="connsiteX5" fmla="*/ 0 w 7114535"/>
              <a:gd name="connsiteY5" fmla="*/ 2175080 h 2175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4535" h="2175080">
                <a:moveTo>
                  <a:pt x="0" y="0"/>
                </a:moveTo>
                <a:lnTo>
                  <a:pt x="1189345" y="0"/>
                </a:lnTo>
                <a:lnTo>
                  <a:pt x="7114535" y="0"/>
                </a:lnTo>
                <a:lnTo>
                  <a:pt x="6107188" y="2175080"/>
                </a:lnTo>
                <a:lnTo>
                  <a:pt x="1189345" y="2175080"/>
                </a:lnTo>
                <a:lnTo>
                  <a:pt x="0" y="2175080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Box 3">
            <a:extLst>
              <a:ext uri="{FF2B5EF4-FFF2-40B4-BE49-F238E27FC236}">
                <a16:creationId xmlns:a16="http://schemas.microsoft.com/office/drawing/2014/main" id="{4627171C-9F63-93A0-BDBB-C58F8D2485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8153" y="3456930"/>
            <a:ext cx="265822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latin typeface="+mn-lt"/>
              </a:rPr>
              <a:t>Katie Johnson, PCIP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latin typeface="+mn-lt"/>
              </a:rPr>
              <a:t>Manager, Operations Support</a:t>
            </a:r>
            <a:br>
              <a:rPr lang="en-US" altLang="en-US" sz="1600" dirty="0">
                <a:latin typeface="+mn-lt"/>
              </a:rPr>
            </a:br>
            <a:r>
              <a:rPr lang="en-US" altLang="en-US" sz="1600" dirty="0">
                <a:latin typeface="+mn-lt"/>
              </a:rPr>
              <a:t>Product Lead, OLT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latin typeface="+mn-lt"/>
              </a:rPr>
              <a:t>kjohnson@campusguard.com</a:t>
            </a:r>
          </a:p>
        </p:txBody>
      </p:sp>
      <p:pic>
        <p:nvPicPr>
          <p:cNvPr id="4" name="Content Placeholder 19" descr="Logo, icon&#10;&#10;Description automatically generated">
            <a:extLst>
              <a:ext uri="{FF2B5EF4-FFF2-40B4-BE49-F238E27FC236}">
                <a16:creationId xmlns:a16="http://schemas.microsoft.com/office/drawing/2014/main" id="{975A9CD6-7C9B-7510-BF95-EDB899B3E0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971" y="6099606"/>
            <a:ext cx="407615" cy="59729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D85E068-35A1-0CBC-BF90-B20CB8F196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7236" y="317623"/>
            <a:ext cx="3746500" cy="2794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FA4CA50-D4D2-B1FB-C7F7-97DBB59039F2}"/>
              </a:ext>
            </a:extLst>
          </p:cNvPr>
          <p:cNvSpPr txBox="1"/>
          <p:nvPr/>
        </p:nvSpPr>
        <p:spPr>
          <a:xfrm>
            <a:off x="251971" y="3780263"/>
            <a:ext cx="2190146" cy="3791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Presented by: </a:t>
            </a:r>
          </a:p>
        </p:txBody>
      </p:sp>
    </p:spTree>
    <p:extLst>
      <p:ext uri="{BB962C8B-B14F-4D97-AF65-F5344CB8AC3E}">
        <p14:creationId xmlns:p14="http://schemas.microsoft.com/office/powerpoint/2010/main" val="39736078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922" y="453981"/>
            <a:ext cx="6675120" cy="1877811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763858-082A-7B03-6B00-A094F30A3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731520"/>
            <a:ext cx="6089904" cy="142646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Customization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77100" y="461737"/>
            <a:ext cx="2149361" cy="1870055"/>
          </a:xfrm>
          <a:prstGeom prst="rect">
            <a:avLst/>
          </a:prstGeom>
          <a:solidFill>
            <a:schemeClr val="accent1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186B68C-84BC-4A6E-99D1-EE87483C1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73768" y="453155"/>
            <a:ext cx="2149358" cy="1878638"/>
          </a:xfrm>
          <a:prstGeom prst="rect">
            <a:avLst/>
          </a:prstGeom>
          <a:solidFill>
            <a:srgbClr val="A5A5A5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920" y="2480956"/>
            <a:ext cx="11264206" cy="3918122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C9E5BDF-45F0-6CE5-6751-8EDF4DC10EE5}"/>
              </a:ext>
            </a:extLst>
          </p:cNvPr>
          <p:cNvSpPr/>
          <p:nvPr/>
        </p:nvSpPr>
        <p:spPr>
          <a:xfrm>
            <a:off x="7277100" y="453156"/>
            <a:ext cx="2149361" cy="1870056"/>
          </a:xfrm>
          <a:prstGeom prst="rect">
            <a:avLst/>
          </a:prstGeom>
          <a:solidFill>
            <a:srgbClr val="CB2439"/>
          </a:solidFill>
          <a:ln>
            <a:solidFill>
              <a:srgbClr val="CB24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8FB84F6-F3E6-791A-07AB-A8149E3EC2A7}"/>
              </a:ext>
            </a:extLst>
          </p:cNvPr>
          <p:cNvSpPr txBox="1">
            <a:spLocks/>
          </p:cNvSpPr>
          <p:nvPr/>
        </p:nvSpPr>
        <p:spPr>
          <a:xfrm>
            <a:off x="352540" y="2478519"/>
            <a:ext cx="11396305" cy="392615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Content Placeholder 19" descr="Logo, icon&#10;&#10;Description automatically generated">
            <a:extLst>
              <a:ext uri="{FF2B5EF4-FFF2-40B4-BE49-F238E27FC236}">
                <a16:creationId xmlns:a16="http://schemas.microsoft.com/office/drawing/2014/main" id="{C06EA208-7567-EF09-143F-3BD40B017B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02458" y="6124178"/>
            <a:ext cx="407615" cy="597297"/>
          </a:xfrm>
          <a:prstGeom prst="rect">
            <a:avLst/>
          </a:prstGeom>
        </p:spPr>
      </p:pic>
      <p:pic>
        <p:nvPicPr>
          <p:cNvPr id="4" name="Picture 3" descr="A screen shot of a phone&#10;&#10;Description automatically generated with low confidence">
            <a:extLst>
              <a:ext uri="{FF2B5EF4-FFF2-40B4-BE49-F238E27FC236}">
                <a16:creationId xmlns:a16="http://schemas.microsoft.com/office/drawing/2014/main" id="{3EA41AA6-C6FA-2058-6D36-4BC80F1A17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8938" y="2444974"/>
            <a:ext cx="5432281" cy="339779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63CFFE4-E224-639E-EA55-FB045DA3228A}"/>
              </a:ext>
            </a:extLst>
          </p:cNvPr>
          <p:cNvSpPr txBox="1"/>
          <p:nvPr/>
        </p:nvSpPr>
        <p:spPr>
          <a:xfrm>
            <a:off x="468874" y="2718440"/>
            <a:ext cx="7275817" cy="3530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Branding </a:t>
            </a:r>
          </a:p>
          <a:p>
            <a:pPr marL="285750" indent="-285750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Content Customization</a:t>
            </a:r>
          </a:p>
          <a:p>
            <a:pPr marL="742950" lvl="1" indent="-285750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Contacts</a:t>
            </a:r>
          </a:p>
          <a:p>
            <a:pPr marL="742950" lvl="1" indent="-285750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Links to policies</a:t>
            </a:r>
          </a:p>
          <a:p>
            <a:pPr marL="742950" lvl="1" indent="-285750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Additional info</a:t>
            </a:r>
          </a:p>
          <a:p>
            <a:pPr marL="285750" indent="-285750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Navigation/Completion Criteria</a:t>
            </a:r>
          </a:p>
          <a:p>
            <a:pPr marL="285750" indent="-285750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Knowledge Tests</a:t>
            </a:r>
          </a:p>
          <a:p>
            <a:pPr marL="742950" lvl="1" indent="-285750">
              <a:lnSpc>
                <a:spcPct val="107000"/>
              </a:lnSpc>
              <a:buFont typeface="Wingdings" panose="05000000000000000000" pitchFamily="2" charset="2"/>
              <a:buChar char="§"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C4F3F2A-C634-3DF0-AA8F-80B00E883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2072B-8E80-7A49-BE0E-3B3863C2719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0616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922" y="453981"/>
            <a:ext cx="6675120" cy="1877811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763858-082A-7B03-6B00-A094F30A3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731520"/>
            <a:ext cx="6089904" cy="142646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Implementation/Support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77100" y="461737"/>
            <a:ext cx="2149361" cy="1870055"/>
          </a:xfrm>
          <a:prstGeom prst="rect">
            <a:avLst/>
          </a:prstGeom>
          <a:solidFill>
            <a:schemeClr val="accent1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186B68C-84BC-4A6E-99D1-EE87483C1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73768" y="453155"/>
            <a:ext cx="2149358" cy="1878638"/>
          </a:xfrm>
          <a:prstGeom prst="rect">
            <a:avLst/>
          </a:prstGeom>
          <a:solidFill>
            <a:srgbClr val="A5A5A5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920" y="2480956"/>
            <a:ext cx="11264206" cy="3918122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C9E5BDF-45F0-6CE5-6751-8EDF4DC10EE5}"/>
              </a:ext>
            </a:extLst>
          </p:cNvPr>
          <p:cNvSpPr/>
          <p:nvPr/>
        </p:nvSpPr>
        <p:spPr>
          <a:xfrm>
            <a:off x="7277100" y="453156"/>
            <a:ext cx="2149361" cy="1870056"/>
          </a:xfrm>
          <a:prstGeom prst="rect">
            <a:avLst/>
          </a:prstGeom>
          <a:solidFill>
            <a:srgbClr val="CB2439"/>
          </a:solidFill>
          <a:ln>
            <a:solidFill>
              <a:srgbClr val="CB24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8FB84F6-F3E6-791A-07AB-A8149E3EC2A7}"/>
              </a:ext>
            </a:extLst>
          </p:cNvPr>
          <p:cNvSpPr txBox="1">
            <a:spLocks/>
          </p:cNvSpPr>
          <p:nvPr/>
        </p:nvSpPr>
        <p:spPr>
          <a:xfrm>
            <a:off x="392870" y="2477862"/>
            <a:ext cx="11396305" cy="392615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Content Placeholder 19" descr="Logo, icon&#10;&#10;Description automatically generated">
            <a:extLst>
              <a:ext uri="{FF2B5EF4-FFF2-40B4-BE49-F238E27FC236}">
                <a16:creationId xmlns:a16="http://schemas.microsoft.com/office/drawing/2014/main" id="{C06EA208-7567-EF09-143F-3BD40B017B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02458" y="6124178"/>
            <a:ext cx="407615" cy="59729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0BAA2F6-9C37-C034-BCE0-CA36FAE76A6E}"/>
              </a:ext>
            </a:extLst>
          </p:cNvPr>
          <p:cNvSpPr txBox="1"/>
          <p:nvPr/>
        </p:nvSpPr>
        <p:spPr>
          <a:xfrm>
            <a:off x="5573135" y="2988640"/>
            <a:ext cx="6159945" cy="3135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CampusGuard Operations Support Team</a:t>
            </a:r>
          </a:p>
          <a:p>
            <a:pPr marL="742950" lvl="1" indent="-285750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Implementation/Configuration</a:t>
            </a:r>
          </a:p>
          <a:p>
            <a:pPr marL="742950" lvl="1" indent="-285750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Customization/File Delivery</a:t>
            </a:r>
          </a:p>
          <a:p>
            <a:pPr marL="742950" lvl="1" indent="-285750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Ongoing Support</a:t>
            </a:r>
          </a:p>
          <a:p>
            <a:pPr marL="742950" lvl="1" indent="-285750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Templates</a:t>
            </a:r>
          </a:p>
          <a:p>
            <a:pPr marL="742950" lvl="1" indent="-285750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Best Practices</a:t>
            </a:r>
          </a:p>
          <a:p>
            <a:pPr marL="742950" lvl="1" indent="-285750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Annual Content Updates</a:t>
            </a:r>
          </a:p>
          <a:p>
            <a:endParaRPr lang="en-US" dirty="0"/>
          </a:p>
        </p:txBody>
      </p:sp>
      <p:pic>
        <p:nvPicPr>
          <p:cNvPr id="9" name="Picture 8" descr="A hand holding a white card&#10;&#10;Description automatically generated with low confidence">
            <a:extLst>
              <a:ext uri="{FF2B5EF4-FFF2-40B4-BE49-F238E27FC236}">
                <a16:creationId xmlns:a16="http://schemas.microsoft.com/office/drawing/2014/main" id="{BC684756-663F-E28D-9FA5-962A2EE261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738138"/>
            <a:ext cx="5902036" cy="411986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661B5F7-DD02-5E1A-76D4-052DB51BE531}"/>
              </a:ext>
            </a:extLst>
          </p:cNvPr>
          <p:cNvSpPr txBox="1"/>
          <p:nvPr/>
        </p:nvSpPr>
        <p:spPr>
          <a:xfrm>
            <a:off x="1945751" y="3988281"/>
            <a:ext cx="27016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dirty="0"/>
              <a:t>Dedicated Customer Relationship Manager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dirty="0"/>
              <a:t>Operations Support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dirty="0"/>
              <a:t>Access to credentialed experts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F5E5E78-E03D-C1B0-036C-C33090B025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70741" y="5287018"/>
            <a:ext cx="1928332" cy="143808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9B9A26-F2B3-7D19-CBD5-EE4F6B94F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2072B-8E80-7A49-BE0E-3B3863C2719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7345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657F69E0-C4B0-4BEC-A689-4F8D877F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close-up of a magnifying glass&#10;&#10;Description automatically generated with medium confidence">
            <a:extLst>
              <a:ext uri="{FF2B5EF4-FFF2-40B4-BE49-F238E27FC236}">
                <a16:creationId xmlns:a16="http://schemas.microsoft.com/office/drawing/2014/main" id="{AF605705-9A4F-6018-687C-EDC98680D68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</a:blip>
          <a:srcRect t="3211" r="-1" b="12497"/>
          <a:stretch/>
        </p:blipFill>
        <p:spPr>
          <a:xfrm>
            <a:off x="0" y="0"/>
            <a:ext cx="1218893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94DC0EB-4F4D-FC95-0665-9C4892E493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465" y="2489377"/>
            <a:ext cx="9144000" cy="169622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600" b="1" dirty="0">
                <a:solidFill>
                  <a:srgbClr val="FFFFFF"/>
                </a:solidFill>
              </a:rPr>
              <a:t>Questions?</a:t>
            </a:r>
          </a:p>
        </p:txBody>
      </p:sp>
      <p:sp>
        <p:nvSpPr>
          <p:cNvPr id="41" name="sketchy line">
            <a:extLst>
              <a:ext uri="{FF2B5EF4-FFF2-40B4-BE49-F238E27FC236}">
                <a16:creationId xmlns:a16="http://schemas.microsoft.com/office/drawing/2014/main" id="{9F6380B4-6A1C-481E-8408-B4E6C75B9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368623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rgbClr val="FFFFFF">
                <a:alpha val="75000"/>
              </a:srgb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" name="Content Placeholder 19" descr="Logo, icon&#10;&#10;Description automatically generated">
            <a:extLst>
              <a:ext uri="{FF2B5EF4-FFF2-40B4-BE49-F238E27FC236}">
                <a16:creationId xmlns:a16="http://schemas.microsoft.com/office/drawing/2014/main" id="{4ED39F9B-19D0-326C-4FCD-31DC51B6C5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1602458" y="6124178"/>
            <a:ext cx="407615" cy="597297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DCD1F42-3B19-4B19-54BE-CD98E9121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2072B-8E80-7A49-BE0E-3B3863C2719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633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4DC0EB-4F4D-FC95-0665-9C4892E493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3363" y="365760"/>
            <a:ext cx="9367203" cy="1188720"/>
          </a:xfrm>
        </p:spPr>
        <p:txBody>
          <a:bodyPr>
            <a:normAutofit/>
          </a:bodyPr>
          <a:lstStyle/>
          <a:p>
            <a:r>
              <a:rPr lang="en-US" dirty="0"/>
              <a:t>Agenda</a:t>
            </a: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7CB4857B-ED7C-444D-9F04-2F885114A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D18046FB-44EA-4FD8-A585-EA09A319B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479F5F2B-8B58-4140-AE6A-51F6C67B1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0" name="Content Placeholder 19" descr="Logo, icon&#10;&#10;Description automatically generated">
            <a:extLst>
              <a:ext uri="{FF2B5EF4-FFF2-40B4-BE49-F238E27FC236}">
                <a16:creationId xmlns:a16="http://schemas.microsoft.com/office/drawing/2014/main" id="{4ED39F9B-19D0-326C-4FCD-31DC51B6C5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602458" y="6124178"/>
            <a:ext cx="407615" cy="597297"/>
          </a:xfr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8880AE23-309A-A270-6376-518FA71C3E7B}"/>
              </a:ext>
            </a:extLst>
          </p:cNvPr>
          <p:cNvSpPr txBox="1"/>
          <p:nvPr/>
        </p:nvSpPr>
        <p:spPr>
          <a:xfrm>
            <a:off x="1344827" y="2090172"/>
            <a:ext cx="863737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CampusGuard Overview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Online Training Services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400" dirty="0"/>
              <a:t>Course Library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400" dirty="0"/>
              <a:t>Compliance Requirements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400" dirty="0"/>
              <a:t>Features and Functionality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Training Demonstration 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400" dirty="0"/>
              <a:t>Customization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400" dirty="0"/>
              <a:t>Support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Questions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5E8B24E-36AF-8F8E-F5D5-594249CDD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2072B-8E80-7A49-BE0E-3B3863C2719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8080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922" y="453981"/>
            <a:ext cx="6675120" cy="1877811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763858-082A-7B03-6B00-A094F30A3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731520"/>
            <a:ext cx="6089904" cy="142646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Who We Are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77100" y="461737"/>
            <a:ext cx="2149361" cy="1870055"/>
          </a:xfrm>
          <a:prstGeom prst="rect">
            <a:avLst/>
          </a:prstGeom>
          <a:solidFill>
            <a:schemeClr val="accent1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186B68C-84BC-4A6E-99D1-EE87483C1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73768" y="453155"/>
            <a:ext cx="2149358" cy="1878638"/>
          </a:xfrm>
          <a:prstGeom prst="rect">
            <a:avLst/>
          </a:prstGeom>
          <a:solidFill>
            <a:srgbClr val="A5A5A5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920" y="2480956"/>
            <a:ext cx="11264206" cy="3918122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C9E5BDF-45F0-6CE5-6751-8EDF4DC10EE5}"/>
              </a:ext>
            </a:extLst>
          </p:cNvPr>
          <p:cNvSpPr/>
          <p:nvPr/>
        </p:nvSpPr>
        <p:spPr>
          <a:xfrm>
            <a:off x="7277100" y="453156"/>
            <a:ext cx="2149361" cy="1870056"/>
          </a:xfrm>
          <a:prstGeom prst="rect">
            <a:avLst/>
          </a:prstGeom>
          <a:solidFill>
            <a:srgbClr val="CB2439"/>
          </a:solidFill>
          <a:ln>
            <a:solidFill>
              <a:srgbClr val="CB24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8FB84F6-F3E6-791A-07AB-A8149E3EC2A7}"/>
              </a:ext>
            </a:extLst>
          </p:cNvPr>
          <p:cNvSpPr txBox="1">
            <a:spLocks/>
          </p:cNvSpPr>
          <p:nvPr/>
        </p:nvSpPr>
        <p:spPr>
          <a:xfrm>
            <a:off x="458920" y="2476468"/>
            <a:ext cx="11396305" cy="392615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Content Placeholder 19" descr="Logo, icon&#10;&#10;Description automatically generated">
            <a:extLst>
              <a:ext uri="{FF2B5EF4-FFF2-40B4-BE49-F238E27FC236}">
                <a16:creationId xmlns:a16="http://schemas.microsoft.com/office/drawing/2014/main" id="{C06EA208-7567-EF09-143F-3BD40B017B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02458" y="6124178"/>
            <a:ext cx="407615" cy="59729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F46B747-1B20-2D5D-DEAA-A47A15CB5131}"/>
              </a:ext>
            </a:extLst>
          </p:cNvPr>
          <p:cNvSpPr txBox="1"/>
          <p:nvPr/>
        </p:nvSpPr>
        <p:spPr>
          <a:xfrm>
            <a:off x="468874" y="2387162"/>
            <a:ext cx="6152846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Founded in 2009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Focused on campus and community-based organizations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Services: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IT Security Assessments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Compliance Assessments 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PCI, HIPAA, GLBA, GDPR, CMMC, etc.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Vulnerability Scanning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Penetration Testing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Policy and Procedure Review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CampusGuard Central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®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Portal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Incident Response Plan Testing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Treasury Solutions 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Consulting Support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Information Security and Compliance Training</a:t>
            </a:r>
            <a:endParaRPr lang="en-US" sz="1600" dirty="0"/>
          </a:p>
        </p:txBody>
      </p:sp>
      <p:pic>
        <p:nvPicPr>
          <p:cNvPr id="7" name="Picture 6" descr="A screenshot of a website&#10;&#10;Description automatically generated with medium confidence">
            <a:extLst>
              <a:ext uri="{FF2B5EF4-FFF2-40B4-BE49-F238E27FC236}">
                <a16:creationId xmlns:a16="http://schemas.microsoft.com/office/drawing/2014/main" id="{2BEB7C1B-538F-A854-6436-276B97AA28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1338" y="2673753"/>
            <a:ext cx="5361742" cy="3255192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343F5B-E33E-E3F2-4649-0FCA0DACF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2072B-8E80-7A49-BE0E-3B3863C2719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6158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922" y="453981"/>
            <a:ext cx="6675120" cy="1877811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763858-082A-7B03-6B00-A094F30A3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731520"/>
            <a:ext cx="6089904" cy="142646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Online Training 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77100" y="461737"/>
            <a:ext cx="2149361" cy="1870055"/>
          </a:xfrm>
          <a:prstGeom prst="rect">
            <a:avLst/>
          </a:prstGeom>
          <a:solidFill>
            <a:schemeClr val="accent1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186B68C-84BC-4A6E-99D1-EE87483C1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73768" y="453155"/>
            <a:ext cx="2149358" cy="1878638"/>
          </a:xfrm>
          <a:prstGeom prst="rect">
            <a:avLst/>
          </a:prstGeom>
          <a:solidFill>
            <a:srgbClr val="A5A5A5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920" y="2480956"/>
            <a:ext cx="11264206" cy="3918122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C9E5BDF-45F0-6CE5-6751-8EDF4DC10EE5}"/>
              </a:ext>
            </a:extLst>
          </p:cNvPr>
          <p:cNvSpPr/>
          <p:nvPr/>
        </p:nvSpPr>
        <p:spPr>
          <a:xfrm>
            <a:off x="7277100" y="453156"/>
            <a:ext cx="2149361" cy="1870056"/>
          </a:xfrm>
          <a:prstGeom prst="rect">
            <a:avLst/>
          </a:prstGeom>
          <a:solidFill>
            <a:srgbClr val="CB2439"/>
          </a:solidFill>
          <a:ln>
            <a:solidFill>
              <a:srgbClr val="CB24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8FB84F6-F3E6-791A-07AB-A8149E3EC2A7}"/>
              </a:ext>
            </a:extLst>
          </p:cNvPr>
          <p:cNvSpPr txBox="1">
            <a:spLocks/>
          </p:cNvSpPr>
          <p:nvPr/>
        </p:nvSpPr>
        <p:spPr>
          <a:xfrm>
            <a:off x="397847" y="2477862"/>
            <a:ext cx="11396305" cy="392615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Content Placeholder 19" descr="Logo, icon&#10;&#10;Description automatically generated">
            <a:extLst>
              <a:ext uri="{FF2B5EF4-FFF2-40B4-BE49-F238E27FC236}">
                <a16:creationId xmlns:a16="http://schemas.microsoft.com/office/drawing/2014/main" id="{C06EA208-7567-EF09-143F-3BD40B017B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02458" y="6124178"/>
            <a:ext cx="407615" cy="59729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F39A5DE-D40C-7F4E-6040-35DD33AA586D}"/>
              </a:ext>
            </a:extLst>
          </p:cNvPr>
          <p:cNvSpPr txBox="1"/>
          <p:nvPr/>
        </p:nvSpPr>
        <p:spPr>
          <a:xfrm>
            <a:off x="6434253" y="2698567"/>
            <a:ext cx="5420971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Providing online training since 2016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Identified a need in campus and community-based environments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All content created by credentialed CampusGuard experts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Scenarios common in campus-based environments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Updated annually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Delivered in SCORM format or hosted on CG platform</a:t>
            </a:r>
          </a:p>
          <a:p>
            <a:endParaRPr lang="en-US" dirty="0"/>
          </a:p>
        </p:txBody>
      </p:sp>
      <p:pic>
        <p:nvPicPr>
          <p:cNvPr id="7" name="Picture 6" descr="A close-up of a computer&#10;&#10;Description automatically generated with low confidence">
            <a:extLst>
              <a:ext uri="{FF2B5EF4-FFF2-40B4-BE49-F238E27FC236}">
                <a16:creationId xmlns:a16="http://schemas.microsoft.com/office/drawing/2014/main" id="{902E384B-4CE5-43BA-865A-F8718CA20D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874" y="2698567"/>
            <a:ext cx="5463575" cy="3374146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08F39E-110F-FF44-4FE5-59A87CEF2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2072B-8E80-7A49-BE0E-3B3863C2719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4963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922" y="453981"/>
            <a:ext cx="6675120" cy="1877811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763858-082A-7B03-6B00-A094F30A3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731520"/>
            <a:ext cx="6089904" cy="142646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Course Library 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77100" y="461737"/>
            <a:ext cx="2149361" cy="1870055"/>
          </a:xfrm>
          <a:prstGeom prst="rect">
            <a:avLst/>
          </a:prstGeom>
          <a:solidFill>
            <a:schemeClr val="accent1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186B68C-84BC-4A6E-99D1-EE87483C1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73768" y="453155"/>
            <a:ext cx="2149358" cy="1878638"/>
          </a:xfrm>
          <a:prstGeom prst="rect">
            <a:avLst/>
          </a:prstGeom>
          <a:solidFill>
            <a:srgbClr val="A5A5A5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920" y="2480956"/>
            <a:ext cx="11264206" cy="3918122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C9E5BDF-45F0-6CE5-6751-8EDF4DC10EE5}"/>
              </a:ext>
            </a:extLst>
          </p:cNvPr>
          <p:cNvSpPr/>
          <p:nvPr/>
        </p:nvSpPr>
        <p:spPr>
          <a:xfrm>
            <a:off x="7277100" y="453156"/>
            <a:ext cx="2149361" cy="1870056"/>
          </a:xfrm>
          <a:prstGeom prst="rect">
            <a:avLst/>
          </a:prstGeom>
          <a:solidFill>
            <a:srgbClr val="CB2439"/>
          </a:solidFill>
          <a:ln>
            <a:solidFill>
              <a:srgbClr val="CB24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8FB84F6-F3E6-791A-07AB-A8149E3EC2A7}"/>
              </a:ext>
            </a:extLst>
          </p:cNvPr>
          <p:cNvSpPr txBox="1">
            <a:spLocks/>
          </p:cNvSpPr>
          <p:nvPr/>
        </p:nvSpPr>
        <p:spPr>
          <a:xfrm>
            <a:off x="336775" y="2517990"/>
            <a:ext cx="11396305" cy="392615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Content Placeholder 19" descr="Logo, icon&#10;&#10;Description automatically generated">
            <a:extLst>
              <a:ext uri="{FF2B5EF4-FFF2-40B4-BE49-F238E27FC236}">
                <a16:creationId xmlns:a16="http://schemas.microsoft.com/office/drawing/2014/main" id="{C06EA208-7567-EF09-143F-3BD40B017B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02458" y="6124178"/>
            <a:ext cx="407615" cy="59729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CE9341D-2307-9EED-95AF-5578C3E4B5FD}"/>
              </a:ext>
            </a:extLst>
          </p:cNvPr>
          <p:cNvSpPr txBox="1"/>
          <p:nvPr/>
        </p:nvSpPr>
        <p:spPr>
          <a:xfrm>
            <a:off x="468874" y="2609331"/>
            <a:ext cx="344400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Information Security Awareness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/>
              <a:t>Information Security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/>
              <a:t>Data Classification and Protection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/>
              <a:t>Social Engineering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/>
              <a:t>Email Security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/>
              <a:t>Password Management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/>
              <a:t>Remote Work Environments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/>
              <a:t>Incident Management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/>
              <a:t>Internal Controls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/>
              <a:t>Security Components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/>
              <a:t>Physical Security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/>
              <a:t>Cyber Crime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/>
              <a:t>Internet Usage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/>
              <a:t>Security at Home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/>
              <a:t>Data Breaches and Compromise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/>
              <a:t>Third-Party Risks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/>
              <a:t>Travel Security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 err="1"/>
              <a:t>ChatGPT</a:t>
            </a:r>
            <a:r>
              <a:rPr lang="en-US" sz="1400" dirty="0"/>
              <a:t>/AI Security (Coming soon!)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FD8A982-2456-0671-5810-E34C361CA81C}"/>
              </a:ext>
            </a:extLst>
          </p:cNvPr>
          <p:cNvSpPr txBox="1"/>
          <p:nvPr/>
        </p:nvSpPr>
        <p:spPr>
          <a:xfrm>
            <a:off x="4168162" y="2638477"/>
            <a:ext cx="344400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PCI DSS Compliance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/>
              <a:t>PCI for Merchants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/>
              <a:t>PCI for IT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/>
              <a:t>PCI for Executives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/>
              <a:t>PCI for Students/Cashiers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/>
              <a:t>PCI DSS v4.0 Overview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676F58-3E00-F14F-815D-236BE227224B}"/>
              </a:ext>
            </a:extLst>
          </p:cNvPr>
          <p:cNvSpPr txBox="1"/>
          <p:nvPr/>
        </p:nvSpPr>
        <p:spPr>
          <a:xfrm>
            <a:off x="4168161" y="4152349"/>
            <a:ext cx="344400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GLBA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/>
              <a:t>Introduction to GLBA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/>
              <a:t>Privacy Rule and Safeguards Rule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1539DD0-0E44-4674-A56B-B61E0A7C33DB}"/>
              </a:ext>
            </a:extLst>
          </p:cNvPr>
          <p:cNvSpPr txBox="1"/>
          <p:nvPr/>
        </p:nvSpPr>
        <p:spPr>
          <a:xfrm>
            <a:off x="4168160" y="5044586"/>
            <a:ext cx="3626011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FERPA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/>
              <a:t>FERPA Overview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>
                <a:effectLst/>
                <a:ea typeface="Calibri" panose="020F0502020204030204" pitchFamily="34" charset="0"/>
              </a:rPr>
              <a:t>Common Scenarios (and how to respond)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900" dirty="0">
              <a:ea typeface="Calibri" panose="020F0502020204030204" pitchFamily="34" charset="0"/>
            </a:endParaRPr>
          </a:p>
          <a:p>
            <a:r>
              <a:rPr lang="en-US" b="1" dirty="0"/>
              <a:t>FACTA Red Flags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FACTA Red Flags Overview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Identifying and Responding to Red Flags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400" dirty="0">
              <a:effectLst/>
              <a:ea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99DC9A8-908B-38D4-BB0A-819249766897}"/>
              </a:ext>
            </a:extLst>
          </p:cNvPr>
          <p:cNvSpPr txBox="1"/>
          <p:nvPr/>
        </p:nvSpPr>
        <p:spPr>
          <a:xfrm>
            <a:off x="7877400" y="2435887"/>
            <a:ext cx="344400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b="1" dirty="0"/>
              <a:t>HIPAA Compliance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/>
              <a:t>Introduction to HIPAA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/>
              <a:t>Protected Health Information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/>
              <a:t>Who is Required to Comply with HIPAA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/>
              <a:t>HIPAA Privacy Rule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/>
              <a:t>HIPAA Security Rule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/>
              <a:t>Security of PHI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/>
              <a:t>Data Breaches and Reporting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/>
              <a:t>HIPAA Compliance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DD06A10-5753-F5C8-039D-E280288D9ACB}"/>
              </a:ext>
            </a:extLst>
          </p:cNvPr>
          <p:cNvSpPr txBox="1"/>
          <p:nvPr/>
        </p:nvSpPr>
        <p:spPr>
          <a:xfrm>
            <a:off x="7877400" y="4908781"/>
            <a:ext cx="34440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Phishing Awareness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/>
              <a:t>Phishing 101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/>
              <a:t>Rules for Spotting Phishing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/>
              <a:t>Phishing Practice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D33CD6C4-1069-5B45-9BCD-3B1FF91BE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2072B-8E80-7A49-BE0E-3B3863C2719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6756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922" y="453981"/>
            <a:ext cx="6675120" cy="1877811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763858-082A-7B03-6B00-A094F30A3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731520"/>
            <a:ext cx="6089904" cy="142646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Resources/Content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77100" y="461737"/>
            <a:ext cx="2149361" cy="1870055"/>
          </a:xfrm>
          <a:prstGeom prst="rect">
            <a:avLst/>
          </a:prstGeom>
          <a:solidFill>
            <a:schemeClr val="accent1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186B68C-84BC-4A6E-99D1-EE87483C1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73768" y="453155"/>
            <a:ext cx="2149358" cy="1878638"/>
          </a:xfrm>
          <a:prstGeom prst="rect">
            <a:avLst/>
          </a:prstGeom>
          <a:solidFill>
            <a:srgbClr val="A5A5A5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920" y="2480956"/>
            <a:ext cx="11264206" cy="3918122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C9E5BDF-45F0-6CE5-6751-8EDF4DC10EE5}"/>
              </a:ext>
            </a:extLst>
          </p:cNvPr>
          <p:cNvSpPr/>
          <p:nvPr/>
        </p:nvSpPr>
        <p:spPr>
          <a:xfrm>
            <a:off x="7277100" y="453156"/>
            <a:ext cx="2149361" cy="1870056"/>
          </a:xfrm>
          <a:prstGeom prst="rect">
            <a:avLst/>
          </a:prstGeom>
          <a:solidFill>
            <a:srgbClr val="CB2439"/>
          </a:solidFill>
          <a:ln>
            <a:solidFill>
              <a:srgbClr val="CB24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8FB84F6-F3E6-791A-07AB-A8149E3EC2A7}"/>
              </a:ext>
            </a:extLst>
          </p:cNvPr>
          <p:cNvSpPr txBox="1">
            <a:spLocks/>
          </p:cNvSpPr>
          <p:nvPr/>
        </p:nvSpPr>
        <p:spPr>
          <a:xfrm>
            <a:off x="352540" y="2478519"/>
            <a:ext cx="11396305" cy="392615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Content Placeholder 19" descr="Logo, icon&#10;&#10;Description automatically generated">
            <a:extLst>
              <a:ext uri="{FF2B5EF4-FFF2-40B4-BE49-F238E27FC236}">
                <a16:creationId xmlns:a16="http://schemas.microsoft.com/office/drawing/2014/main" id="{C06EA208-7567-EF09-143F-3BD40B017B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02458" y="6124178"/>
            <a:ext cx="407615" cy="597297"/>
          </a:xfrm>
          <a:prstGeom prst="rect">
            <a:avLst/>
          </a:prstGeom>
        </p:spPr>
      </p:pic>
      <p:pic>
        <p:nvPicPr>
          <p:cNvPr id="4" name="Picture 3" descr="A picture containing text, screenshot, website, online advertising&#10;&#10;Description automatically generated">
            <a:extLst>
              <a:ext uri="{FF2B5EF4-FFF2-40B4-BE49-F238E27FC236}">
                <a16:creationId xmlns:a16="http://schemas.microsoft.com/office/drawing/2014/main" id="{07A1A576-2040-06E0-8CA8-923698D409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520" y="2609331"/>
            <a:ext cx="1573185" cy="3918122"/>
          </a:xfrm>
          <a:prstGeom prst="rect">
            <a:avLst/>
          </a:prstGeom>
        </p:spPr>
      </p:pic>
      <p:pic>
        <p:nvPicPr>
          <p:cNvPr id="8" name="Picture 7" descr="A screenshot of a phone&#10;&#10;Description automatically generated with low confidence">
            <a:extLst>
              <a:ext uri="{FF2B5EF4-FFF2-40B4-BE49-F238E27FC236}">
                <a16:creationId xmlns:a16="http://schemas.microsoft.com/office/drawing/2014/main" id="{5127DB30-0839-5111-96B5-CF1CCFEB9A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2754" y="2609331"/>
            <a:ext cx="1541167" cy="3918122"/>
          </a:xfrm>
          <a:prstGeom prst="rect">
            <a:avLst/>
          </a:prstGeom>
        </p:spPr>
      </p:pic>
      <p:pic>
        <p:nvPicPr>
          <p:cNvPr id="13" name="Picture 12" descr="A picture containing text, screenshot, website, online advertising&#10;&#10;Description automatically generated">
            <a:extLst>
              <a:ext uri="{FF2B5EF4-FFF2-40B4-BE49-F238E27FC236}">
                <a16:creationId xmlns:a16="http://schemas.microsoft.com/office/drawing/2014/main" id="{42A46211-3177-C5B9-4621-D5A2BDFAA83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61970" y="2609332"/>
            <a:ext cx="1553396" cy="3918121"/>
          </a:xfrm>
          <a:prstGeom prst="rect">
            <a:avLst/>
          </a:prstGeom>
        </p:spPr>
      </p:pic>
      <p:pic>
        <p:nvPicPr>
          <p:cNvPr id="15" name="Picture 14" descr="A picture containing text, screenshot, letter, website&#10;&#10;Description automatically generated">
            <a:extLst>
              <a:ext uri="{FF2B5EF4-FFF2-40B4-BE49-F238E27FC236}">
                <a16:creationId xmlns:a16="http://schemas.microsoft.com/office/drawing/2014/main" id="{2CE2562B-464F-A455-E6A3-A808BF39A4E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73415" y="2609330"/>
            <a:ext cx="1574320" cy="3950653"/>
          </a:xfrm>
          <a:prstGeom prst="rect">
            <a:avLst/>
          </a:prstGeom>
        </p:spPr>
      </p:pic>
      <p:pic>
        <p:nvPicPr>
          <p:cNvPr id="17" name="Picture 16" descr="A close-up of a document&#10;&#10;Description automatically generated with low confidence">
            <a:extLst>
              <a:ext uri="{FF2B5EF4-FFF2-40B4-BE49-F238E27FC236}">
                <a16:creationId xmlns:a16="http://schemas.microsoft.com/office/drawing/2014/main" id="{B56901BB-C7E3-5FBB-FAA5-854BB999B86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05783" y="2609330"/>
            <a:ext cx="1574320" cy="3956751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E90EA58-BAD8-125D-E50A-CCE0642F9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2072B-8E80-7A49-BE0E-3B3863C2719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8063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922" y="453981"/>
            <a:ext cx="6675120" cy="1877811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763858-082A-7B03-6B00-A094F30A3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731520"/>
            <a:ext cx="6089904" cy="142646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Compliance Requirements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77100" y="461737"/>
            <a:ext cx="2149361" cy="1870055"/>
          </a:xfrm>
          <a:prstGeom prst="rect">
            <a:avLst/>
          </a:prstGeom>
          <a:solidFill>
            <a:schemeClr val="accent1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186B68C-84BC-4A6E-99D1-EE87483C1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73768" y="453155"/>
            <a:ext cx="2149358" cy="1878638"/>
          </a:xfrm>
          <a:prstGeom prst="rect">
            <a:avLst/>
          </a:prstGeom>
          <a:solidFill>
            <a:srgbClr val="A5A5A5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920" y="2480956"/>
            <a:ext cx="11264206" cy="3918122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C9E5BDF-45F0-6CE5-6751-8EDF4DC10EE5}"/>
              </a:ext>
            </a:extLst>
          </p:cNvPr>
          <p:cNvSpPr/>
          <p:nvPr/>
        </p:nvSpPr>
        <p:spPr>
          <a:xfrm>
            <a:off x="7277100" y="453156"/>
            <a:ext cx="2149361" cy="1870056"/>
          </a:xfrm>
          <a:prstGeom prst="rect">
            <a:avLst/>
          </a:prstGeom>
          <a:solidFill>
            <a:srgbClr val="CB2439"/>
          </a:solidFill>
          <a:ln>
            <a:solidFill>
              <a:srgbClr val="CB24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3" name="Table 13">
            <a:extLst>
              <a:ext uri="{FF2B5EF4-FFF2-40B4-BE49-F238E27FC236}">
                <a16:creationId xmlns:a16="http://schemas.microsoft.com/office/drawing/2014/main" id="{F239A204-1319-251B-1CA6-F5972625B0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7664003"/>
              </p:ext>
            </p:extLst>
          </p:nvPr>
        </p:nvGraphicFramePr>
        <p:xfrm>
          <a:off x="468874" y="2500619"/>
          <a:ext cx="11254251" cy="4355015"/>
        </p:xfrm>
        <a:graphic>
          <a:graphicData uri="http://schemas.openxmlformats.org/drawingml/2006/table">
            <a:tbl>
              <a:tblPr firstRow="1" bandRow="1">
                <a:tableStyleId>{EB9631B5-78F2-41C9-869B-9F39066F8104}</a:tableStyleId>
              </a:tblPr>
              <a:tblGrid>
                <a:gridCol w="1817126">
                  <a:extLst>
                    <a:ext uri="{9D8B030D-6E8A-4147-A177-3AD203B41FA5}">
                      <a16:colId xmlns:a16="http://schemas.microsoft.com/office/drawing/2014/main" val="2855026462"/>
                    </a:ext>
                  </a:extLst>
                </a:gridCol>
                <a:gridCol w="2092036">
                  <a:extLst>
                    <a:ext uri="{9D8B030D-6E8A-4147-A177-3AD203B41FA5}">
                      <a16:colId xmlns:a16="http://schemas.microsoft.com/office/drawing/2014/main" val="2814928017"/>
                    </a:ext>
                  </a:extLst>
                </a:gridCol>
                <a:gridCol w="7345089">
                  <a:extLst>
                    <a:ext uri="{9D8B030D-6E8A-4147-A177-3AD203B41FA5}">
                      <a16:colId xmlns:a16="http://schemas.microsoft.com/office/drawing/2014/main" val="4057564216"/>
                    </a:ext>
                  </a:extLst>
                </a:gridCol>
              </a:tblGrid>
              <a:tr h="486955">
                <a:tc>
                  <a:txBody>
                    <a:bodyPr/>
                    <a:lstStyle/>
                    <a:p>
                      <a:r>
                        <a:rPr lang="en-US" dirty="0"/>
                        <a:t>Standard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Staff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Training Requirement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5448199"/>
                  </a:ext>
                </a:extLst>
              </a:tr>
              <a:tr h="486955">
                <a:tc>
                  <a:txBody>
                    <a:bodyPr/>
                    <a:lstStyle/>
                    <a:p>
                      <a:r>
                        <a:rPr lang="en-US" sz="1400" b="1" dirty="0"/>
                        <a:t>Information Security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All staff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Annually/ongoing (state requirements cybersecurity insurance).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2138373"/>
                  </a:ext>
                </a:extLst>
              </a:tr>
              <a:tr h="486955">
                <a:tc>
                  <a:txBody>
                    <a:bodyPr/>
                    <a:lstStyle/>
                    <a:p>
                      <a:r>
                        <a:rPr lang="en-US" sz="1400" b="1" dirty="0"/>
                        <a:t>PCI DSS v4.0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All staff involved in the payment card process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Security awareness at hire, annually thereafter.  Training on the POI, device inspections, social engineering, phishing, acceptable use, and incident response.  Refreshed annually.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175978"/>
                  </a:ext>
                </a:extLst>
              </a:tr>
              <a:tr h="486955">
                <a:tc>
                  <a:txBody>
                    <a:bodyPr/>
                    <a:lstStyle/>
                    <a:p>
                      <a:r>
                        <a:rPr lang="en-US" sz="1400" b="1" dirty="0"/>
                        <a:t>GLBA/Safeguards Rule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All staff interacting with covered customer financial 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Provide specific training around the risks identified in your annual risk assessment, Training must be kept up to date.  Security team must maintain knowledge relevant to threat landscape.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1969026"/>
                  </a:ext>
                </a:extLst>
              </a:tr>
              <a:tr h="486955">
                <a:tc>
                  <a:txBody>
                    <a:bodyPr/>
                    <a:lstStyle/>
                    <a:p>
                      <a:r>
                        <a:rPr lang="en-US" sz="1400" b="1" dirty="0"/>
                        <a:t>HIPAA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All individuals accessing PHI 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All staff must receive training under the Privacy and Security Rule.  Organization must document training materials and workforce completion.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5871086"/>
                  </a:ext>
                </a:extLst>
              </a:tr>
              <a:tr h="486955">
                <a:tc>
                  <a:txBody>
                    <a:bodyPr/>
                    <a:lstStyle/>
                    <a:p>
                      <a:r>
                        <a:rPr lang="en-US" sz="1400" b="1" dirty="0"/>
                        <a:t>CMMC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All individuals accessing sensitive unclassified data (i.e. research data)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Organizational system users are to be trained on the specific risks associated with their use of in-scope systems.  Training should include how to recognize potential threats (insider threats, social engineering, etc.).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9485050"/>
                  </a:ext>
                </a:extLst>
              </a:tr>
              <a:tr h="486955">
                <a:tc>
                  <a:txBody>
                    <a:bodyPr/>
                    <a:lstStyle/>
                    <a:p>
                      <a:r>
                        <a:rPr lang="en-US" sz="1400" b="1" dirty="0"/>
                        <a:t>FACTA Red Flags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All staff interacting with consumer data and covered accounts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Training should be part of your Identity Theft Prevention Program, teaching employees how to identify red flags, prevent and mitigate identity theft.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7001958"/>
                  </a:ext>
                </a:extLst>
              </a:tr>
              <a:tr h="486955">
                <a:tc>
                  <a:txBody>
                    <a:bodyPr/>
                    <a:lstStyle/>
                    <a:p>
                      <a:r>
                        <a:rPr lang="en-US" sz="1400" b="1" dirty="0"/>
                        <a:t>FERPA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All faculty/staff with access to student records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Training of the requirements relating to the privacy and security of Personally Identifiable Information (PII) in student records.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0957478"/>
                  </a:ext>
                </a:extLst>
              </a:tr>
            </a:tbl>
          </a:graphicData>
        </a:graphic>
      </p:graphicFrame>
      <p:pic>
        <p:nvPicPr>
          <p:cNvPr id="10" name="Content Placeholder 19" descr="Logo, icon&#10;&#10;Description automatically generated">
            <a:extLst>
              <a:ext uri="{FF2B5EF4-FFF2-40B4-BE49-F238E27FC236}">
                <a16:creationId xmlns:a16="http://schemas.microsoft.com/office/drawing/2014/main" id="{C06EA208-7567-EF09-143F-3BD40B017B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02458" y="6124178"/>
            <a:ext cx="407615" cy="597297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26B7DA8-21E3-3A53-DD6F-607267019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10172"/>
            <a:ext cx="2743200" cy="365125"/>
          </a:xfrm>
        </p:spPr>
        <p:txBody>
          <a:bodyPr/>
          <a:lstStyle/>
          <a:p>
            <a:fld id="{07F2072B-8E80-7A49-BE0E-3B3863C27197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15663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922" y="453981"/>
            <a:ext cx="6675120" cy="1877811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763858-082A-7B03-6B00-A094F30A3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731520"/>
            <a:ext cx="6089904" cy="142646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Functionality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77100" y="461737"/>
            <a:ext cx="2149361" cy="1870055"/>
          </a:xfrm>
          <a:prstGeom prst="rect">
            <a:avLst/>
          </a:prstGeom>
          <a:solidFill>
            <a:schemeClr val="accent1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186B68C-84BC-4A6E-99D1-EE87483C1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73768" y="453155"/>
            <a:ext cx="2149358" cy="1878638"/>
          </a:xfrm>
          <a:prstGeom prst="rect">
            <a:avLst/>
          </a:prstGeom>
          <a:solidFill>
            <a:srgbClr val="A5A5A5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920" y="2480956"/>
            <a:ext cx="11264206" cy="3918122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C9E5BDF-45F0-6CE5-6751-8EDF4DC10EE5}"/>
              </a:ext>
            </a:extLst>
          </p:cNvPr>
          <p:cNvSpPr/>
          <p:nvPr/>
        </p:nvSpPr>
        <p:spPr>
          <a:xfrm>
            <a:off x="7277100" y="453156"/>
            <a:ext cx="2149361" cy="1870056"/>
          </a:xfrm>
          <a:prstGeom prst="rect">
            <a:avLst/>
          </a:prstGeom>
          <a:solidFill>
            <a:srgbClr val="CB2439"/>
          </a:solidFill>
          <a:ln>
            <a:solidFill>
              <a:srgbClr val="CB24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8FB84F6-F3E6-791A-07AB-A8149E3EC2A7}"/>
              </a:ext>
            </a:extLst>
          </p:cNvPr>
          <p:cNvSpPr txBox="1">
            <a:spLocks/>
          </p:cNvSpPr>
          <p:nvPr/>
        </p:nvSpPr>
        <p:spPr>
          <a:xfrm>
            <a:off x="397847" y="2477862"/>
            <a:ext cx="11396305" cy="392615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Content Placeholder 19" descr="Logo, icon&#10;&#10;Description automatically generated">
            <a:extLst>
              <a:ext uri="{FF2B5EF4-FFF2-40B4-BE49-F238E27FC236}">
                <a16:creationId xmlns:a16="http://schemas.microsoft.com/office/drawing/2014/main" id="{C06EA208-7567-EF09-143F-3BD40B017B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02458" y="6124178"/>
            <a:ext cx="407615" cy="59729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61E9585-223A-FA3D-5BFC-D5AE0AC08C22}"/>
              </a:ext>
            </a:extLst>
          </p:cNvPr>
          <p:cNvSpPr txBox="1"/>
          <p:nvPr/>
        </p:nvSpPr>
        <p:spPr>
          <a:xfrm>
            <a:off x="458920" y="2600751"/>
            <a:ext cx="7275817" cy="41310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Mobile Friendly/Responsive Content</a:t>
            </a:r>
          </a:p>
          <a:p>
            <a:pPr marL="285750" indent="-285750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Interactive, Gamification, Videos</a:t>
            </a:r>
          </a:p>
          <a:p>
            <a:pPr marL="285750" indent="-285750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Diversity/Inclusion 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Flexible Course Structure</a:t>
            </a:r>
          </a:p>
          <a:p>
            <a:pPr marL="285750" indent="-285750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Knowledge Tests/Quizzes</a:t>
            </a:r>
          </a:p>
          <a:p>
            <a:pPr marL="285750" indent="-285750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Policy Acknowledgements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Narration, Closed Captioning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Accessibility – VPAT WCAG Level AA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SCORM files or CG-Hosted 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8" name="Picture 7" descr="A picture containing text, screenshot, multimedia software, video&#10;&#10;Description automatically generated">
            <a:extLst>
              <a:ext uri="{FF2B5EF4-FFF2-40B4-BE49-F238E27FC236}">
                <a16:creationId xmlns:a16="http://schemas.microsoft.com/office/drawing/2014/main" id="{2C628B97-953D-178A-975C-FBF0393348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0580" y="2531769"/>
            <a:ext cx="5767434" cy="3269437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C6D69AA-73BE-78C6-0489-9BFF7A325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2072B-8E80-7A49-BE0E-3B3863C2719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6800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922" y="453981"/>
            <a:ext cx="6675120" cy="1877811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763858-082A-7B03-6B00-A094F30A3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731520"/>
            <a:ext cx="6089904" cy="142646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Functionality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77100" y="461737"/>
            <a:ext cx="2149361" cy="1870055"/>
          </a:xfrm>
          <a:prstGeom prst="rect">
            <a:avLst/>
          </a:prstGeom>
          <a:solidFill>
            <a:schemeClr val="accent1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186B68C-84BC-4A6E-99D1-EE87483C1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73768" y="453155"/>
            <a:ext cx="2149358" cy="1878638"/>
          </a:xfrm>
          <a:prstGeom prst="rect">
            <a:avLst/>
          </a:prstGeom>
          <a:solidFill>
            <a:srgbClr val="A5A5A5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920" y="2480956"/>
            <a:ext cx="11264206" cy="3918122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C9E5BDF-45F0-6CE5-6751-8EDF4DC10EE5}"/>
              </a:ext>
            </a:extLst>
          </p:cNvPr>
          <p:cNvSpPr/>
          <p:nvPr/>
        </p:nvSpPr>
        <p:spPr>
          <a:xfrm>
            <a:off x="7277100" y="453156"/>
            <a:ext cx="2149361" cy="1870056"/>
          </a:xfrm>
          <a:prstGeom prst="rect">
            <a:avLst/>
          </a:prstGeom>
          <a:solidFill>
            <a:srgbClr val="CB2439"/>
          </a:solidFill>
          <a:ln>
            <a:solidFill>
              <a:srgbClr val="CB24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8FB84F6-F3E6-791A-07AB-A8149E3EC2A7}"/>
              </a:ext>
            </a:extLst>
          </p:cNvPr>
          <p:cNvSpPr txBox="1">
            <a:spLocks/>
          </p:cNvSpPr>
          <p:nvPr/>
        </p:nvSpPr>
        <p:spPr>
          <a:xfrm>
            <a:off x="352540" y="2478519"/>
            <a:ext cx="11396305" cy="392615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Content Placeholder 19" descr="Logo, icon&#10;&#10;Description automatically generated">
            <a:extLst>
              <a:ext uri="{FF2B5EF4-FFF2-40B4-BE49-F238E27FC236}">
                <a16:creationId xmlns:a16="http://schemas.microsoft.com/office/drawing/2014/main" id="{C06EA208-7567-EF09-143F-3BD40B017B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02458" y="6124178"/>
            <a:ext cx="407615" cy="597297"/>
          </a:xfrm>
          <a:prstGeom prst="rect">
            <a:avLst/>
          </a:prstGeom>
        </p:spPr>
      </p:pic>
      <p:pic>
        <p:nvPicPr>
          <p:cNvPr id="3" name="Picture 2" descr="A close-up of a computer&#10;&#10;Description automatically generated with low confidence">
            <a:extLst>
              <a:ext uri="{FF2B5EF4-FFF2-40B4-BE49-F238E27FC236}">
                <a16:creationId xmlns:a16="http://schemas.microsoft.com/office/drawing/2014/main" id="{3C66AC1A-425A-2A8E-B5BD-37CEB89368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48" y="136525"/>
            <a:ext cx="12188952" cy="720436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A9F624A-8751-9A54-0253-09461CECC23C}"/>
              </a:ext>
            </a:extLst>
          </p:cNvPr>
          <p:cNvSpPr txBox="1"/>
          <p:nvPr/>
        </p:nvSpPr>
        <p:spPr>
          <a:xfrm rot="21082262">
            <a:off x="1268931" y="875617"/>
            <a:ext cx="904329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>
                <a:solidFill>
                  <a:srgbClr val="C00000"/>
                </a:solidFill>
                <a:latin typeface="Franklin Gothic Medium" panose="020B0603020102020204" pitchFamily="34" charset="0"/>
              </a:rPr>
              <a:t>LIVE DEMONSTRATION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E486F9-611B-E1E9-A67D-45C9D0A22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2072B-8E80-7A49-BE0E-3B3863C2719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7291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G Brand">
      <a:dk1>
        <a:srgbClr val="000000"/>
      </a:dk1>
      <a:lt1>
        <a:srgbClr val="FFFFFF"/>
      </a:lt1>
      <a:dk2>
        <a:srgbClr val="44546A"/>
      </a:dk2>
      <a:lt2>
        <a:srgbClr val="004A62"/>
      </a:lt2>
      <a:accent1>
        <a:srgbClr val="4472C4"/>
      </a:accent1>
      <a:accent2>
        <a:srgbClr val="004A62"/>
      </a:accent2>
      <a:accent3>
        <a:srgbClr val="004A62"/>
      </a:accent3>
      <a:accent4>
        <a:srgbClr val="CA2439"/>
      </a:accent4>
      <a:accent5>
        <a:srgbClr val="5B9BD5"/>
      </a:accent5>
      <a:accent6>
        <a:srgbClr val="70AD47"/>
      </a:accent6>
      <a:hlink>
        <a:srgbClr val="CA2439"/>
      </a:hlink>
      <a:folHlink>
        <a:srgbClr val="004A6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12113</TotalTime>
  <Words>647</Words>
  <Application>Microsoft Macintosh PowerPoint</Application>
  <PresentationFormat>Widescreen</PresentationFormat>
  <Paragraphs>173</Paragraphs>
  <Slides>12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Franklin Gothic Medium</vt:lpstr>
      <vt:lpstr>Wingdings</vt:lpstr>
      <vt:lpstr>Office Theme</vt:lpstr>
      <vt:lpstr>Online Awareness Training Live Demo</vt:lpstr>
      <vt:lpstr>Agenda</vt:lpstr>
      <vt:lpstr>Who We Are</vt:lpstr>
      <vt:lpstr>Online Training </vt:lpstr>
      <vt:lpstr>Course Library </vt:lpstr>
      <vt:lpstr>Resources/Content</vt:lpstr>
      <vt:lpstr>Compliance Requirements</vt:lpstr>
      <vt:lpstr>Functionality</vt:lpstr>
      <vt:lpstr>Functionality</vt:lpstr>
      <vt:lpstr>Customization</vt:lpstr>
      <vt:lpstr>Implementation/Support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Staples, Kathy</dc:creator>
  <cp:lastModifiedBy>Staples, Kathy</cp:lastModifiedBy>
  <cp:revision>20</cp:revision>
  <dcterms:created xsi:type="dcterms:W3CDTF">2022-10-14T19:44:32Z</dcterms:created>
  <dcterms:modified xsi:type="dcterms:W3CDTF">2023-09-15T21:18:46Z</dcterms:modified>
</cp:coreProperties>
</file>