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8"/>
  </p:notesMasterIdLst>
  <p:sldIdLst>
    <p:sldId id="257" r:id="rId5"/>
    <p:sldId id="285" r:id="rId6"/>
    <p:sldId id="256" r:id="rId7"/>
    <p:sldId id="259" r:id="rId8"/>
    <p:sldId id="281" r:id="rId9"/>
    <p:sldId id="264" r:id="rId10"/>
    <p:sldId id="284" r:id="rId11"/>
    <p:sldId id="260" r:id="rId12"/>
    <p:sldId id="282" r:id="rId13"/>
    <p:sldId id="279" r:id="rId14"/>
    <p:sldId id="276" r:id="rId15"/>
    <p:sldId id="283" r:id="rId16"/>
    <p:sldId id="267" r:id="rId17"/>
    <p:sldId id="268" r:id="rId18"/>
    <p:sldId id="274" r:id="rId19"/>
    <p:sldId id="275" r:id="rId20"/>
    <p:sldId id="269" r:id="rId21"/>
    <p:sldId id="270" r:id="rId22"/>
    <p:sldId id="272" r:id="rId23"/>
    <p:sldId id="277" r:id="rId24"/>
    <p:sldId id="273" r:id="rId25"/>
    <p:sldId id="262" r:id="rId26"/>
    <p:sldId id="25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61F0F3E-94EB-FD59-2ECA-48ED6EBF3603}" name="Campbell, Pete" initials="PC" userId="S::24992@nelnet.net::b5363acf-18aa-4696-ba7f-8166f0c84910" providerId="AD"/>
  <p188:author id="{431ED6FD-AE09-E51C-E7F6-88B2B7207925}" name="Zwaschka, Allison" initials="ZA" userId="S::115896@nelnet.net::d3725458-29ba-4e05-95f3-ecbff2c9dee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2439"/>
    <a:srgbClr val="004B63"/>
    <a:srgbClr val="D3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06" autoAdjust="0"/>
    <p:restoredTop sz="94694"/>
  </p:normalViewPr>
  <p:slideViewPr>
    <p:cSldViewPr snapToGrid="0">
      <p:cViewPr varScale="1">
        <p:scale>
          <a:sx n="121" d="100"/>
          <a:sy n="121" d="100"/>
        </p:scale>
        <p:origin x="3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28BEE6-FBF8-4746-AAA5-F710C3A108AD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13584E3-5B10-45FE-8DC3-4EDE8963831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‘Fully-fully outsourced’ – reputational risk only</a:t>
          </a:r>
        </a:p>
      </dgm:t>
    </dgm:pt>
    <dgm:pt modelId="{845AD742-CB43-4102-9E67-FB465423EABD}" type="parTrans" cxnId="{0777B730-C65A-43F2-8EF2-40031F6DF764}">
      <dgm:prSet/>
      <dgm:spPr/>
      <dgm:t>
        <a:bodyPr/>
        <a:lstStyle/>
        <a:p>
          <a:endParaRPr lang="en-US"/>
        </a:p>
      </dgm:t>
    </dgm:pt>
    <dgm:pt modelId="{7C1A85F2-C67E-4D15-B8E3-E3120C238B5C}" type="sibTrans" cxnId="{0777B730-C65A-43F2-8EF2-40031F6DF764}">
      <dgm:prSet/>
      <dgm:spPr/>
      <dgm:t>
        <a:bodyPr/>
        <a:lstStyle/>
        <a:p>
          <a:endParaRPr lang="en-US"/>
        </a:p>
      </dgm:t>
    </dgm:pt>
    <dgm:pt modelId="{E50E60B3-2BA0-4CD6-BBC9-BB1DFA5634E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Fully outsourced – your infrastructure is not in scope</a:t>
          </a:r>
        </a:p>
      </dgm:t>
    </dgm:pt>
    <dgm:pt modelId="{5E1F530E-438B-4230-96AD-2F77491C4BBB}" type="parTrans" cxnId="{917898FB-0F7A-4D6E-B964-D3CA3B0D8EF8}">
      <dgm:prSet/>
      <dgm:spPr/>
      <dgm:t>
        <a:bodyPr/>
        <a:lstStyle/>
        <a:p>
          <a:endParaRPr lang="en-US"/>
        </a:p>
      </dgm:t>
    </dgm:pt>
    <dgm:pt modelId="{41845005-9E55-4182-A9A5-3A65DF7D90BB}" type="sibTrans" cxnId="{917898FB-0F7A-4D6E-B964-D3CA3B0D8EF8}">
      <dgm:prSet/>
      <dgm:spPr/>
      <dgm:t>
        <a:bodyPr/>
        <a:lstStyle/>
        <a:p>
          <a:endParaRPr lang="en-US"/>
        </a:p>
      </dgm:t>
    </dgm:pt>
    <dgm:pt modelId="{4FE20448-44DA-476E-9F3A-780C5730724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URL redirection from your environment (*.edu)</a:t>
          </a:r>
        </a:p>
      </dgm:t>
    </dgm:pt>
    <dgm:pt modelId="{C5EA570F-BD58-46CC-B3B3-BC69CFCB287C}" type="parTrans" cxnId="{374AEC89-2EA0-4135-85CF-B84CE2A046C2}">
      <dgm:prSet/>
      <dgm:spPr/>
      <dgm:t>
        <a:bodyPr/>
        <a:lstStyle/>
        <a:p>
          <a:endParaRPr lang="en-US"/>
        </a:p>
      </dgm:t>
    </dgm:pt>
    <dgm:pt modelId="{8D63E235-F2B8-48FC-AC65-560FDC17CE6E}" type="sibTrans" cxnId="{374AEC89-2EA0-4135-85CF-B84CE2A046C2}">
      <dgm:prSet/>
      <dgm:spPr/>
      <dgm:t>
        <a:bodyPr/>
        <a:lstStyle/>
        <a:p>
          <a:endParaRPr lang="en-US"/>
        </a:p>
      </dgm:t>
    </dgm:pt>
    <dgm:pt modelId="{F73BB44B-EC4D-4423-B368-EB5B1DD07FF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Embedded payment form hosted in your environment</a:t>
          </a:r>
        </a:p>
      </dgm:t>
    </dgm:pt>
    <dgm:pt modelId="{BEBCEFB2-7519-44CE-BD57-0BD093E74CB3}" type="parTrans" cxnId="{85AFEDA9-20A7-4281-ADD1-7AD966C5DB99}">
      <dgm:prSet/>
      <dgm:spPr/>
      <dgm:t>
        <a:bodyPr/>
        <a:lstStyle/>
        <a:p>
          <a:endParaRPr lang="en-US"/>
        </a:p>
      </dgm:t>
    </dgm:pt>
    <dgm:pt modelId="{EFFBB4E7-E5E3-41B7-9676-236E080E9276}" type="sibTrans" cxnId="{85AFEDA9-20A7-4281-ADD1-7AD966C5DB99}">
      <dgm:prSet/>
      <dgm:spPr/>
      <dgm:t>
        <a:bodyPr/>
        <a:lstStyle/>
        <a:p>
          <a:endParaRPr lang="en-US"/>
        </a:p>
      </dgm:t>
    </dgm:pt>
    <dgm:pt modelId="{43E7CBA9-640B-457E-9C70-09571B2461D3}" type="pres">
      <dgm:prSet presAssocID="{4028BEE6-FBF8-4746-AAA5-F710C3A108AD}" presName="root" presStyleCnt="0">
        <dgm:presLayoutVars>
          <dgm:dir/>
          <dgm:resizeHandles val="exact"/>
        </dgm:presLayoutVars>
      </dgm:prSet>
      <dgm:spPr/>
    </dgm:pt>
    <dgm:pt modelId="{6239868B-B626-4BCC-81B0-505C7CB1A291}" type="pres">
      <dgm:prSet presAssocID="{E13584E3-5B10-45FE-8DC3-4EDE89638310}" presName="compNode" presStyleCnt="0"/>
      <dgm:spPr/>
    </dgm:pt>
    <dgm:pt modelId="{E9845D46-E775-46CC-9F03-4437A948F050}" type="pres">
      <dgm:prSet presAssocID="{E13584E3-5B10-45FE-8DC3-4EDE89638310}" presName="bgRect" presStyleLbl="bgShp" presStyleIdx="0" presStyleCnt="4"/>
      <dgm:spPr/>
    </dgm:pt>
    <dgm:pt modelId="{43E72152-1766-43EE-9D70-53C57963AD67}" type="pres">
      <dgm:prSet presAssocID="{E13584E3-5B10-45FE-8DC3-4EDE89638310}" presName="iconRect" presStyleLbl="node1" presStyleIdx="0" presStyleCnt="4" custScaleX="152625" custScaleY="15946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 with solid fill"/>
        </a:ext>
      </dgm:extLst>
    </dgm:pt>
    <dgm:pt modelId="{E482556C-AE4F-43F4-9FCB-2B1071A62F4F}" type="pres">
      <dgm:prSet presAssocID="{E13584E3-5B10-45FE-8DC3-4EDE89638310}" presName="spaceRect" presStyleCnt="0"/>
      <dgm:spPr/>
    </dgm:pt>
    <dgm:pt modelId="{A45C4E12-BCED-43DF-97BF-AAC050A24ACA}" type="pres">
      <dgm:prSet presAssocID="{E13584E3-5B10-45FE-8DC3-4EDE89638310}" presName="parTx" presStyleLbl="revTx" presStyleIdx="0" presStyleCnt="4">
        <dgm:presLayoutVars>
          <dgm:chMax val="0"/>
          <dgm:chPref val="0"/>
        </dgm:presLayoutVars>
      </dgm:prSet>
      <dgm:spPr/>
    </dgm:pt>
    <dgm:pt modelId="{32746537-E6D8-40C1-8AA3-6C1AA2F0587B}" type="pres">
      <dgm:prSet presAssocID="{7C1A85F2-C67E-4D15-B8E3-E3120C238B5C}" presName="sibTrans" presStyleCnt="0"/>
      <dgm:spPr/>
    </dgm:pt>
    <dgm:pt modelId="{D6D707E5-E295-49F3-89BD-023E9B2F5886}" type="pres">
      <dgm:prSet presAssocID="{E50E60B3-2BA0-4CD6-BBC9-BB1DFA5634ED}" presName="compNode" presStyleCnt="0"/>
      <dgm:spPr/>
    </dgm:pt>
    <dgm:pt modelId="{87EB0305-969F-4685-AEAE-9C6F35BC4E52}" type="pres">
      <dgm:prSet presAssocID="{E50E60B3-2BA0-4CD6-BBC9-BB1DFA5634ED}" presName="bgRect" presStyleLbl="bgShp" presStyleIdx="1" presStyleCnt="4"/>
      <dgm:spPr/>
    </dgm:pt>
    <dgm:pt modelId="{BAE20F3C-AA66-480A-AF7E-7983C88D84BF}" type="pres">
      <dgm:prSet presAssocID="{E50E60B3-2BA0-4CD6-BBC9-BB1DFA5634ED}" presName="iconRect" presStyleLbl="node1" presStyleIdx="1" presStyleCnt="4" custScaleX="116471" custScaleY="116077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 with solid fill"/>
        </a:ext>
      </dgm:extLst>
    </dgm:pt>
    <dgm:pt modelId="{55A59906-095A-48FB-AC2A-11E5F5C762F8}" type="pres">
      <dgm:prSet presAssocID="{E50E60B3-2BA0-4CD6-BBC9-BB1DFA5634ED}" presName="spaceRect" presStyleCnt="0"/>
      <dgm:spPr/>
    </dgm:pt>
    <dgm:pt modelId="{F97C92B1-5DFF-4A95-BB68-86BE4E506051}" type="pres">
      <dgm:prSet presAssocID="{E50E60B3-2BA0-4CD6-BBC9-BB1DFA5634ED}" presName="parTx" presStyleLbl="revTx" presStyleIdx="1" presStyleCnt="4">
        <dgm:presLayoutVars>
          <dgm:chMax val="0"/>
          <dgm:chPref val="0"/>
        </dgm:presLayoutVars>
      </dgm:prSet>
      <dgm:spPr/>
    </dgm:pt>
    <dgm:pt modelId="{A1BC090D-5EF7-4B81-92B9-84D1C9FCBFF4}" type="pres">
      <dgm:prSet presAssocID="{41845005-9E55-4182-A9A5-3A65DF7D90BB}" presName="sibTrans" presStyleCnt="0"/>
      <dgm:spPr/>
    </dgm:pt>
    <dgm:pt modelId="{17151E21-4AFC-4980-903A-9401FD7847B5}" type="pres">
      <dgm:prSet presAssocID="{4FE20448-44DA-476E-9F3A-780C5730724C}" presName="compNode" presStyleCnt="0"/>
      <dgm:spPr/>
    </dgm:pt>
    <dgm:pt modelId="{9E7501BD-B296-4C97-8BA4-4F705F02AC1A}" type="pres">
      <dgm:prSet presAssocID="{4FE20448-44DA-476E-9F3A-780C5730724C}" presName="bgRect" presStyleLbl="bgShp" presStyleIdx="2" presStyleCnt="4"/>
      <dgm:spPr/>
    </dgm:pt>
    <dgm:pt modelId="{D9E4D266-0B37-443D-8CE4-526F4028F321}" type="pres">
      <dgm:prSet presAssocID="{4FE20448-44DA-476E-9F3A-780C5730724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eb design with solid fill"/>
        </a:ext>
      </dgm:extLst>
    </dgm:pt>
    <dgm:pt modelId="{ABD012B0-15F1-43D0-BF02-089A3D354FEB}" type="pres">
      <dgm:prSet presAssocID="{4FE20448-44DA-476E-9F3A-780C5730724C}" presName="spaceRect" presStyleCnt="0"/>
      <dgm:spPr/>
    </dgm:pt>
    <dgm:pt modelId="{4264FC0E-7D77-4FCC-A966-783162EF1E24}" type="pres">
      <dgm:prSet presAssocID="{4FE20448-44DA-476E-9F3A-780C5730724C}" presName="parTx" presStyleLbl="revTx" presStyleIdx="2" presStyleCnt="4">
        <dgm:presLayoutVars>
          <dgm:chMax val="0"/>
          <dgm:chPref val="0"/>
        </dgm:presLayoutVars>
      </dgm:prSet>
      <dgm:spPr/>
    </dgm:pt>
    <dgm:pt modelId="{EE3FA51A-7628-4B23-BEC8-E618F6587B4A}" type="pres">
      <dgm:prSet presAssocID="{8D63E235-F2B8-48FC-AC65-560FDC17CE6E}" presName="sibTrans" presStyleCnt="0"/>
      <dgm:spPr/>
    </dgm:pt>
    <dgm:pt modelId="{CB4F8875-1724-49C8-8A13-F0E0AEA806AF}" type="pres">
      <dgm:prSet presAssocID="{F73BB44B-EC4D-4423-B368-EB5B1DD07FF7}" presName="compNode" presStyleCnt="0"/>
      <dgm:spPr/>
    </dgm:pt>
    <dgm:pt modelId="{71245D46-2707-4FBB-AEE2-958D29075348}" type="pres">
      <dgm:prSet presAssocID="{F73BB44B-EC4D-4423-B368-EB5B1DD07FF7}" presName="bgRect" presStyleLbl="bgShp" presStyleIdx="3" presStyleCnt="4" custLinFactNeighborY="3617"/>
      <dgm:spPr/>
    </dgm:pt>
    <dgm:pt modelId="{030186F8-24ED-47AC-9E62-921142A2DB19}" type="pres">
      <dgm:prSet presAssocID="{F73BB44B-EC4D-4423-B368-EB5B1DD07FF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 with solid fill"/>
        </a:ext>
      </dgm:extLst>
    </dgm:pt>
    <dgm:pt modelId="{5EF14308-46D2-4B56-8405-B4DE6422C316}" type="pres">
      <dgm:prSet presAssocID="{F73BB44B-EC4D-4423-B368-EB5B1DD07FF7}" presName="spaceRect" presStyleCnt="0"/>
      <dgm:spPr/>
    </dgm:pt>
    <dgm:pt modelId="{F2DA32A3-E523-4558-BB7B-6FBCE030CB4F}" type="pres">
      <dgm:prSet presAssocID="{F73BB44B-EC4D-4423-B368-EB5B1DD07FF7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4D85D10C-029F-4EB1-BC2A-3D511D77012B}" type="presOf" srcId="{E50E60B3-2BA0-4CD6-BBC9-BB1DFA5634ED}" destId="{F97C92B1-5DFF-4A95-BB68-86BE4E506051}" srcOrd="0" destOrd="0" presId="urn:microsoft.com/office/officeart/2018/2/layout/IconVerticalSolidList"/>
    <dgm:cxn modelId="{0777B730-C65A-43F2-8EF2-40031F6DF764}" srcId="{4028BEE6-FBF8-4746-AAA5-F710C3A108AD}" destId="{E13584E3-5B10-45FE-8DC3-4EDE89638310}" srcOrd="0" destOrd="0" parTransId="{845AD742-CB43-4102-9E67-FB465423EABD}" sibTransId="{7C1A85F2-C67E-4D15-B8E3-E3120C238B5C}"/>
    <dgm:cxn modelId="{73E92181-90CF-4115-9E40-D6E36F6AF7B9}" type="presOf" srcId="{E13584E3-5B10-45FE-8DC3-4EDE89638310}" destId="{A45C4E12-BCED-43DF-97BF-AAC050A24ACA}" srcOrd="0" destOrd="0" presId="urn:microsoft.com/office/officeart/2018/2/layout/IconVerticalSolidList"/>
    <dgm:cxn modelId="{374AEC89-2EA0-4135-85CF-B84CE2A046C2}" srcId="{4028BEE6-FBF8-4746-AAA5-F710C3A108AD}" destId="{4FE20448-44DA-476E-9F3A-780C5730724C}" srcOrd="2" destOrd="0" parTransId="{C5EA570F-BD58-46CC-B3B3-BC69CFCB287C}" sibTransId="{8D63E235-F2B8-48FC-AC65-560FDC17CE6E}"/>
    <dgm:cxn modelId="{85AFEDA9-20A7-4281-ADD1-7AD966C5DB99}" srcId="{4028BEE6-FBF8-4746-AAA5-F710C3A108AD}" destId="{F73BB44B-EC4D-4423-B368-EB5B1DD07FF7}" srcOrd="3" destOrd="0" parTransId="{BEBCEFB2-7519-44CE-BD57-0BD093E74CB3}" sibTransId="{EFFBB4E7-E5E3-41B7-9676-236E080E9276}"/>
    <dgm:cxn modelId="{03E0DEAC-8E19-4909-8DF2-087C597D9ADA}" type="presOf" srcId="{4FE20448-44DA-476E-9F3A-780C5730724C}" destId="{4264FC0E-7D77-4FCC-A966-783162EF1E24}" srcOrd="0" destOrd="0" presId="urn:microsoft.com/office/officeart/2018/2/layout/IconVerticalSolidList"/>
    <dgm:cxn modelId="{DEAB14B3-CB2E-45F3-92CC-B0E02F81C8D7}" type="presOf" srcId="{F73BB44B-EC4D-4423-B368-EB5B1DD07FF7}" destId="{F2DA32A3-E523-4558-BB7B-6FBCE030CB4F}" srcOrd="0" destOrd="0" presId="urn:microsoft.com/office/officeart/2018/2/layout/IconVerticalSolidList"/>
    <dgm:cxn modelId="{49FE98E6-5F55-47D1-BBD3-B105696ED91D}" type="presOf" srcId="{4028BEE6-FBF8-4746-AAA5-F710C3A108AD}" destId="{43E7CBA9-640B-457E-9C70-09571B2461D3}" srcOrd="0" destOrd="0" presId="urn:microsoft.com/office/officeart/2018/2/layout/IconVerticalSolidList"/>
    <dgm:cxn modelId="{917898FB-0F7A-4D6E-B964-D3CA3B0D8EF8}" srcId="{4028BEE6-FBF8-4746-AAA5-F710C3A108AD}" destId="{E50E60B3-2BA0-4CD6-BBC9-BB1DFA5634ED}" srcOrd="1" destOrd="0" parTransId="{5E1F530E-438B-4230-96AD-2F77491C4BBB}" sibTransId="{41845005-9E55-4182-A9A5-3A65DF7D90BB}"/>
    <dgm:cxn modelId="{113FD0C1-70BC-4941-B526-72EBC8AE0A1A}" type="presParOf" srcId="{43E7CBA9-640B-457E-9C70-09571B2461D3}" destId="{6239868B-B626-4BCC-81B0-505C7CB1A291}" srcOrd="0" destOrd="0" presId="urn:microsoft.com/office/officeart/2018/2/layout/IconVerticalSolidList"/>
    <dgm:cxn modelId="{4060EF39-2EB8-4D44-8450-A1685A7C48B3}" type="presParOf" srcId="{6239868B-B626-4BCC-81B0-505C7CB1A291}" destId="{E9845D46-E775-46CC-9F03-4437A948F050}" srcOrd="0" destOrd="0" presId="urn:microsoft.com/office/officeart/2018/2/layout/IconVerticalSolidList"/>
    <dgm:cxn modelId="{D82752B2-BC65-47F9-A835-54F1279565B4}" type="presParOf" srcId="{6239868B-B626-4BCC-81B0-505C7CB1A291}" destId="{43E72152-1766-43EE-9D70-53C57963AD67}" srcOrd="1" destOrd="0" presId="urn:microsoft.com/office/officeart/2018/2/layout/IconVerticalSolidList"/>
    <dgm:cxn modelId="{38AB152D-0650-416B-A690-728A766F17F2}" type="presParOf" srcId="{6239868B-B626-4BCC-81B0-505C7CB1A291}" destId="{E482556C-AE4F-43F4-9FCB-2B1071A62F4F}" srcOrd="2" destOrd="0" presId="urn:microsoft.com/office/officeart/2018/2/layout/IconVerticalSolidList"/>
    <dgm:cxn modelId="{BEA43BBA-D770-4D34-AAF2-70E9C9919934}" type="presParOf" srcId="{6239868B-B626-4BCC-81B0-505C7CB1A291}" destId="{A45C4E12-BCED-43DF-97BF-AAC050A24ACA}" srcOrd="3" destOrd="0" presId="urn:microsoft.com/office/officeart/2018/2/layout/IconVerticalSolidList"/>
    <dgm:cxn modelId="{F37CFA24-D5F9-4BDE-A9B2-ADE35E8BE10D}" type="presParOf" srcId="{43E7CBA9-640B-457E-9C70-09571B2461D3}" destId="{32746537-E6D8-40C1-8AA3-6C1AA2F0587B}" srcOrd="1" destOrd="0" presId="urn:microsoft.com/office/officeart/2018/2/layout/IconVerticalSolidList"/>
    <dgm:cxn modelId="{75A587FA-B540-4D09-9190-8A8B116AE2A6}" type="presParOf" srcId="{43E7CBA9-640B-457E-9C70-09571B2461D3}" destId="{D6D707E5-E295-49F3-89BD-023E9B2F5886}" srcOrd="2" destOrd="0" presId="urn:microsoft.com/office/officeart/2018/2/layout/IconVerticalSolidList"/>
    <dgm:cxn modelId="{437D8BE6-06C7-4A90-89A1-C6D613DBFE9E}" type="presParOf" srcId="{D6D707E5-E295-49F3-89BD-023E9B2F5886}" destId="{87EB0305-969F-4685-AEAE-9C6F35BC4E52}" srcOrd="0" destOrd="0" presId="urn:microsoft.com/office/officeart/2018/2/layout/IconVerticalSolidList"/>
    <dgm:cxn modelId="{17F60332-1FF8-4F3B-894E-82278CBA49E5}" type="presParOf" srcId="{D6D707E5-E295-49F3-89BD-023E9B2F5886}" destId="{BAE20F3C-AA66-480A-AF7E-7983C88D84BF}" srcOrd="1" destOrd="0" presId="urn:microsoft.com/office/officeart/2018/2/layout/IconVerticalSolidList"/>
    <dgm:cxn modelId="{5F52104D-EA2B-45F5-BDB1-2A2616C50971}" type="presParOf" srcId="{D6D707E5-E295-49F3-89BD-023E9B2F5886}" destId="{55A59906-095A-48FB-AC2A-11E5F5C762F8}" srcOrd="2" destOrd="0" presId="urn:microsoft.com/office/officeart/2018/2/layout/IconVerticalSolidList"/>
    <dgm:cxn modelId="{A9B491D7-BB66-4915-B6FC-FBCD80BC2C1C}" type="presParOf" srcId="{D6D707E5-E295-49F3-89BD-023E9B2F5886}" destId="{F97C92B1-5DFF-4A95-BB68-86BE4E506051}" srcOrd="3" destOrd="0" presId="urn:microsoft.com/office/officeart/2018/2/layout/IconVerticalSolidList"/>
    <dgm:cxn modelId="{F25AC40F-A2E3-46DC-8DA9-42F5CC8E5017}" type="presParOf" srcId="{43E7CBA9-640B-457E-9C70-09571B2461D3}" destId="{A1BC090D-5EF7-4B81-92B9-84D1C9FCBFF4}" srcOrd="3" destOrd="0" presId="urn:microsoft.com/office/officeart/2018/2/layout/IconVerticalSolidList"/>
    <dgm:cxn modelId="{9CAE101A-5E6F-47CB-A1EB-0F02804CFCC2}" type="presParOf" srcId="{43E7CBA9-640B-457E-9C70-09571B2461D3}" destId="{17151E21-4AFC-4980-903A-9401FD7847B5}" srcOrd="4" destOrd="0" presId="urn:microsoft.com/office/officeart/2018/2/layout/IconVerticalSolidList"/>
    <dgm:cxn modelId="{5D25E9E5-DC9E-4BA6-897F-3391ED331475}" type="presParOf" srcId="{17151E21-4AFC-4980-903A-9401FD7847B5}" destId="{9E7501BD-B296-4C97-8BA4-4F705F02AC1A}" srcOrd="0" destOrd="0" presId="urn:microsoft.com/office/officeart/2018/2/layout/IconVerticalSolidList"/>
    <dgm:cxn modelId="{8D42497E-2A26-4469-9CD7-4F29800D764A}" type="presParOf" srcId="{17151E21-4AFC-4980-903A-9401FD7847B5}" destId="{D9E4D266-0B37-443D-8CE4-526F4028F321}" srcOrd="1" destOrd="0" presId="urn:microsoft.com/office/officeart/2018/2/layout/IconVerticalSolidList"/>
    <dgm:cxn modelId="{A1668FFB-E3C4-4337-82D6-B33FD81739CE}" type="presParOf" srcId="{17151E21-4AFC-4980-903A-9401FD7847B5}" destId="{ABD012B0-15F1-43D0-BF02-089A3D354FEB}" srcOrd="2" destOrd="0" presId="urn:microsoft.com/office/officeart/2018/2/layout/IconVerticalSolidList"/>
    <dgm:cxn modelId="{353C9B5C-F149-4369-B05B-58E82DCF702F}" type="presParOf" srcId="{17151E21-4AFC-4980-903A-9401FD7847B5}" destId="{4264FC0E-7D77-4FCC-A966-783162EF1E24}" srcOrd="3" destOrd="0" presId="urn:microsoft.com/office/officeart/2018/2/layout/IconVerticalSolidList"/>
    <dgm:cxn modelId="{5540BFB0-CA87-481B-9E2E-410E39548B32}" type="presParOf" srcId="{43E7CBA9-640B-457E-9C70-09571B2461D3}" destId="{EE3FA51A-7628-4B23-BEC8-E618F6587B4A}" srcOrd="5" destOrd="0" presId="urn:microsoft.com/office/officeart/2018/2/layout/IconVerticalSolidList"/>
    <dgm:cxn modelId="{BA40637B-B76F-4571-84BC-A7A0EF94F5E4}" type="presParOf" srcId="{43E7CBA9-640B-457E-9C70-09571B2461D3}" destId="{CB4F8875-1724-49C8-8A13-F0E0AEA806AF}" srcOrd="6" destOrd="0" presId="urn:microsoft.com/office/officeart/2018/2/layout/IconVerticalSolidList"/>
    <dgm:cxn modelId="{F6AB6E8A-EBD3-480A-892E-7A072B240E8C}" type="presParOf" srcId="{CB4F8875-1724-49C8-8A13-F0E0AEA806AF}" destId="{71245D46-2707-4FBB-AEE2-958D29075348}" srcOrd="0" destOrd="0" presId="urn:microsoft.com/office/officeart/2018/2/layout/IconVerticalSolidList"/>
    <dgm:cxn modelId="{F9C72887-3099-431F-9B95-6BA451AEBA86}" type="presParOf" srcId="{CB4F8875-1724-49C8-8A13-F0E0AEA806AF}" destId="{030186F8-24ED-47AC-9E62-921142A2DB19}" srcOrd="1" destOrd="0" presId="urn:microsoft.com/office/officeart/2018/2/layout/IconVerticalSolidList"/>
    <dgm:cxn modelId="{1BD970A4-BE05-493A-8BE4-A9D8211D8D9B}" type="presParOf" srcId="{CB4F8875-1724-49C8-8A13-F0E0AEA806AF}" destId="{5EF14308-46D2-4B56-8405-B4DE6422C316}" srcOrd="2" destOrd="0" presId="urn:microsoft.com/office/officeart/2018/2/layout/IconVerticalSolidList"/>
    <dgm:cxn modelId="{8674D6AE-4E5C-4AB2-A55A-5EEB73E8EE43}" type="presParOf" srcId="{CB4F8875-1724-49C8-8A13-F0E0AEA806AF}" destId="{F2DA32A3-E523-4558-BB7B-6FBCE030CB4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845D46-E775-46CC-9F03-4437A948F050}">
      <dsp:nvSpPr>
        <dsp:cNvPr id="0" name=""/>
        <dsp:cNvSpPr/>
      </dsp:nvSpPr>
      <dsp:spPr>
        <a:xfrm>
          <a:off x="0" y="1446"/>
          <a:ext cx="10018712" cy="73331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E72152-1766-43EE-9D70-53C57963AD67}">
      <dsp:nvSpPr>
        <dsp:cNvPr id="0" name=""/>
        <dsp:cNvSpPr/>
      </dsp:nvSpPr>
      <dsp:spPr>
        <a:xfrm>
          <a:off x="115703" y="46530"/>
          <a:ext cx="615573" cy="6431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5C4E12-BCED-43DF-97BF-AAC050A24ACA}">
      <dsp:nvSpPr>
        <dsp:cNvPr id="0" name=""/>
        <dsp:cNvSpPr/>
      </dsp:nvSpPr>
      <dsp:spPr>
        <a:xfrm>
          <a:off x="846981" y="1446"/>
          <a:ext cx="9171730" cy="7333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609" tIns="77609" rIns="77609" bIns="77609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‘Fully-fully outsourced’ – reputational risk only</a:t>
          </a:r>
        </a:p>
      </dsp:txBody>
      <dsp:txXfrm>
        <a:off x="846981" y="1446"/>
        <a:ext cx="9171730" cy="733317"/>
      </dsp:txXfrm>
    </dsp:sp>
    <dsp:sp modelId="{87EB0305-969F-4685-AEAE-9C6F35BC4E52}">
      <dsp:nvSpPr>
        <dsp:cNvPr id="0" name=""/>
        <dsp:cNvSpPr/>
      </dsp:nvSpPr>
      <dsp:spPr>
        <a:xfrm>
          <a:off x="0" y="918093"/>
          <a:ext cx="10018712" cy="73331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E20F3C-AA66-480A-AF7E-7983C88D84BF}">
      <dsp:nvSpPr>
        <dsp:cNvPr id="0" name=""/>
        <dsp:cNvSpPr/>
      </dsp:nvSpPr>
      <dsp:spPr>
        <a:xfrm>
          <a:off x="188612" y="1050668"/>
          <a:ext cx="469755" cy="46816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7C92B1-5DFF-4A95-BB68-86BE4E506051}">
      <dsp:nvSpPr>
        <dsp:cNvPr id="0" name=""/>
        <dsp:cNvSpPr/>
      </dsp:nvSpPr>
      <dsp:spPr>
        <a:xfrm>
          <a:off x="846981" y="918093"/>
          <a:ext cx="9171730" cy="7333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609" tIns="77609" rIns="77609" bIns="77609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Fully outsourced – your infrastructure is not in scope</a:t>
          </a:r>
        </a:p>
      </dsp:txBody>
      <dsp:txXfrm>
        <a:off x="846981" y="918093"/>
        <a:ext cx="9171730" cy="733317"/>
      </dsp:txXfrm>
    </dsp:sp>
    <dsp:sp modelId="{9E7501BD-B296-4C97-8BA4-4F705F02AC1A}">
      <dsp:nvSpPr>
        <dsp:cNvPr id="0" name=""/>
        <dsp:cNvSpPr/>
      </dsp:nvSpPr>
      <dsp:spPr>
        <a:xfrm>
          <a:off x="0" y="1834739"/>
          <a:ext cx="10018712" cy="73331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E4D266-0B37-443D-8CE4-526F4028F321}">
      <dsp:nvSpPr>
        <dsp:cNvPr id="0" name=""/>
        <dsp:cNvSpPr/>
      </dsp:nvSpPr>
      <dsp:spPr>
        <a:xfrm>
          <a:off x="221828" y="1999735"/>
          <a:ext cx="403324" cy="40332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64FC0E-7D77-4FCC-A966-783162EF1E24}">
      <dsp:nvSpPr>
        <dsp:cNvPr id="0" name=""/>
        <dsp:cNvSpPr/>
      </dsp:nvSpPr>
      <dsp:spPr>
        <a:xfrm>
          <a:off x="846981" y="1834739"/>
          <a:ext cx="9171730" cy="7333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609" tIns="77609" rIns="77609" bIns="77609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URL redirection from your environment (*.edu)</a:t>
          </a:r>
        </a:p>
      </dsp:txBody>
      <dsp:txXfrm>
        <a:off x="846981" y="1834739"/>
        <a:ext cx="9171730" cy="733317"/>
      </dsp:txXfrm>
    </dsp:sp>
    <dsp:sp modelId="{71245D46-2707-4FBB-AEE2-958D29075348}">
      <dsp:nvSpPr>
        <dsp:cNvPr id="0" name=""/>
        <dsp:cNvSpPr/>
      </dsp:nvSpPr>
      <dsp:spPr>
        <a:xfrm>
          <a:off x="0" y="2752832"/>
          <a:ext cx="10018712" cy="73331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0186F8-24ED-47AC-9E62-921142A2DB19}">
      <dsp:nvSpPr>
        <dsp:cNvPr id="0" name=""/>
        <dsp:cNvSpPr/>
      </dsp:nvSpPr>
      <dsp:spPr>
        <a:xfrm>
          <a:off x="221828" y="2916382"/>
          <a:ext cx="403324" cy="40332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DA32A3-E523-4558-BB7B-6FBCE030CB4F}">
      <dsp:nvSpPr>
        <dsp:cNvPr id="0" name=""/>
        <dsp:cNvSpPr/>
      </dsp:nvSpPr>
      <dsp:spPr>
        <a:xfrm>
          <a:off x="846981" y="2751386"/>
          <a:ext cx="9171730" cy="7333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609" tIns="77609" rIns="77609" bIns="77609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Embedded payment form hosted in your environment</a:t>
          </a:r>
        </a:p>
      </dsp:txBody>
      <dsp:txXfrm>
        <a:off x="846981" y="2751386"/>
        <a:ext cx="9171730" cy="7333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A612EB-DD2A-E843-85CF-34987F0AF82F}" type="datetimeFigureOut">
              <a:rPr lang="en-US" smtClean="0"/>
              <a:t>6/17/24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B6A2E-CC45-5447-BD33-6E89444BA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40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B6A2E-CC45-5447-BD33-6E89444BA9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49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B6A2E-CC45-5447-BD33-6E89444BA9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6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B6A2E-CC45-5447-BD33-6E89444BA9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47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B6A2E-CC45-5447-BD33-6E89444BA9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605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B6A2E-CC45-5447-BD33-6E89444BA9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51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B6A2E-CC45-5447-BD33-6E89444BA9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304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B6A2E-CC45-5447-BD33-6E89444BA9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03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B6A2E-CC45-5447-BD33-6E89444BA9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41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B6A2E-CC45-5447-BD33-6E89444BA9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236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B6A2E-CC45-5447-BD33-6E89444BA9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2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B6A2E-CC45-5447-BD33-6E89444BA9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4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B6A2E-CC45-5447-BD33-6E89444BA9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855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B6A2E-CC45-5447-BD33-6E89444BA9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74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81389-FB69-583E-A243-FE7CAA08F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02A71-5360-CEB9-C69E-F25E0ABC49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D5192-7196-9810-C4B2-89561DD29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F5656-5563-ED4F-8D35-C509BF724CDA}" type="datetime1">
              <a:rPr lang="en-US" smtClean="0"/>
              <a:t>6/17/24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31903-8C6C-DE7A-7FC4-554BCB961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4F426-5187-C2E1-1DF3-3D158DF22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072B-8E80-7A49-BE0E-3B3863C27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59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6E6C4-1EDB-8FD3-ED15-3432BB3F2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634676-4678-D34C-E422-4EC35434D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99A16-6BE1-B360-79F2-5CB490299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26FCC-FFF5-8443-BAC6-9C1A79B79E4C}" type="datetime1">
              <a:rPr lang="en-US" smtClean="0"/>
              <a:t>6/17/24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02C03F-0C43-9392-48F1-F222E74FF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CD020-7760-53CE-057F-5DE9A8E88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072B-8E80-7A49-BE0E-3B3863C27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41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B8FE67-A1F3-8DB6-08EA-664324FBB5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A3994C-032C-3AFB-7486-08DEF1A71D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D6530-32F4-18AA-3301-1FFC19F0B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4805E-0A19-ED45-B836-3D90A48CEA9B}" type="datetime1">
              <a:rPr lang="en-US" smtClean="0"/>
              <a:t>6/17/24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5669A-AB6B-E9B6-DD4C-4FD0F10D1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4BC618-D4B6-1FFD-55C2-8C6F9D84A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072B-8E80-7A49-BE0E-3B3863C27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375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8097E-2FB6-653C-5D77-81041F7E9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8B3DA-61EE-600D-1F36-5C42AA959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8AFFE-6F95-0DE9-73A2-A637C4DDF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0C632-59D0-6743-A8A7-4B60579564C9}" type="datetime1">
              <a:rPr lang="en-US" smtClean="0"/>
              <a:t>6/17/24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B4AB1-D86D-7BC4-8632-DA4EDFC6B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88D03-FF8D-E457-2598-2C856CFE9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072B-8E80-7A49-BE0E-3B3863C27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235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DD94B-C372-58F9-DE86-6858B5D27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0D1829-2161-36BA-0FA5-59C601D1B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91559-B2C9-9E6E-59AC-776914936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B0791-AEBD-A841-8120-24E3C35D0F5B}" type="datetime1">
              <a:rPr lang="en-US" smtClean="0"/>
              <a:t>6/17/24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7922A-471B-47AF-089C-A2556C771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2BEA2-A1F6-A6E6-943E-35966F704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072B-8E80-7A49-BE0E-3B3863C27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98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BE21-2524-81EF-74E8-245CF6844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1CD48-9A56-2450-23A0-C925319044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DDAAE8-CA67-73FE-C094-C65FA5A4DD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3F54DD-62ED-ED29-958D-4EA4F7D2B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21C8-E649-644A-A634-BC4EFFC56998}" type="datetime1">
              <a:rPr lang="en-US" smtClean="0"/>
              <a:t>6/17/24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F8D6A8-7742-DDF4-8E46-C98723FD3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64FE70-48D3-8421-5A09-74B5DCE9A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072B-8E80-7A49-BE0E-3B3863C27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67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86A8E-1C9C-A501-5928-3A8383E56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D1FD9-FE7E-4621-5754-3B08AF48B6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DE0C84-BF95-40C9-DA83-504FC1C24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0DFAD5-311F-2011-8522-4943544E94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15DDC3-CA2C-AF88-B614-43EA44B8F7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9A4989-FE95-7372-ED21-179A1905A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B1E5F-125B-B249-8B3C-0A156E4D5065}" type="datetime1">
              <a:rPr lang="en-US" smtClean="0"/>
              <a:t>6/17/24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3B1148-AA17-F3F1-7953-30ABF8016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8F5ABE-6037-4606-8BB9-2B1B9D3B0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072B-8E80-7A49-BE0E-3B3863C27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52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266A5-EEB8-E7EB-034F-0E568B811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927A4B-113C-73EE-5BB7-E35B362B8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B109-7D29-E641-9BA0-8E2BF4294897}" type="datetime1">
              <a:rPr lang="en-US" smtClean="0"/>
              <a:t>6/17/24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870604-C415-D1EE-3E69-3F984734E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747ACD-6F1C-74B7-5D29-E78C2465D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072B-8E80-7A49-BE0E-3B3863C27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7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11291C-22A6-AF37-3711-A4DF9A0AA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160BE-3F55-A341-A48C-86472136DC57}" type="datetime1">
              <a:rPr lang="en-US" smtClean="0"/>
              <a:t>6/17/24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CB45C7-9B91-8DFD-3C16-C2A818442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000AA-B8FA-B47D-BA08-E14B33476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072B-8E80-7A49-BE0E-3B3863C27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987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30D7F-716B-08BA-A369-9B559922A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699E6-4137-4EED-4231-A687401F6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2A8979-8697-DB83-E334-F9464B5381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F19BDE-ED4E-9BF4-22E4-6E152BC1D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66C7-936A-0446-81FC-35BE580D1606}" type="datetime1">
              <a:rPr lang="en-US" smtClean="0"/>
              <a:t>6/17/24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E69949-229C-CC7D-E83A-57FC50551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7636C1-0297-730B-3916-6FBE1CDC3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072B-8E80-7A49-BE0E-3B3863C27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262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D1746-C79A-A674-5DC1-EB0E1CA82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76BD17-03E0-C210-468E-467878EC83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CBA80-E50D-B06E-5065-8F2B70D6C8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82152-3895-003C-4DD9-8D664237D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5674D-9004-F645-A948-DFA3AF6F9237}" type="datetime1">
              <a:rPr lang="en-US" smtClean="0"/>
              <a:t>6/17/24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2A35A-EC64-8ED3-F786-333259C68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C9BF2-B2FC-AACB-3FFC-81E58D15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072B-8E80-7A49-BE0E-3B3863C27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99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985E85-C020-17F0-AE61-11D4FB8E3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3CFB58-7613-CE89-6C0D-4B4689950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66899-3F58-F942-C3D2-383834FC5C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46197-DF6F-0443-BDF5-236A7670A236}" type="datetime1">
              <a:rPr lang="en-US" smtClean="0"/>
              <a:t>6/17/24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8109A-D494-26CC-C849-84D9C5CA1B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F812F-2A37-4D53-E18C-C4A199E235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2072B-8E80-7A49-BE0E-3B3863C27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88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-prv.pcisecuritystandards.org/SAQ%20(Assessment)/SAQ%20AOC/PCI-DSS-v4-0-AOC-SAQ-D-Service-Provider-r2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s://martuniverse.blogspot.com/2017/02/idiom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gwash.org/view/33452/college-campuses-arent-going-away-nor-should-they" TargetMode="Externa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usc-powerpoint.officeapps.live.com/pods/GetClipboardImage.ashx?Id=730ece08-f9fa-43d8-873b-e413e7a862a2&amp;DC=PUS10&amp;pkey=3356004a-1560-4e1c-a03a-a9425f29b33c&amp;wdwaccluster=PUS10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s://usc-powerpoint.officeapps.live.com/pods/GetClipboardImage.ashx?Id=730ece08-f9fa-43d8-873b-e413e7a862a2&amp;DC=PUS10&amp;pkey=3356004a-1560-4e1c-a03a-a9425f29b33c&amp;wdwaccluster=PUS10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https://usc-powerpoint.officeapps.live.com/pods/GetClipboardImage.ashx?Id=a5eb7de6-8d95-47ec-9fe7-cf6443068fbc&amp;DC=PUS10&amp;pkey=8c795097-3d75-421c-b878-c1d973abe5b0&amp;wdwaccluster=PUS10"/>
          <p:cNvSpPr>
            <a:spLocks noChangeAspect="1" noChangeArrowheads="1"/>
          </p:cNvSpPr>
          <p:nvPr/>
        </p:nvSpPr>
        <p:spPr bwMode="auto">
          <a:xfrm>
            <a:off x="51752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https://usc-powerpoint.officeapps.live.com/pods/GetClipboardImage.ashx?Id=89ec05c2-cfb4-4679-ba8e-eb4bd54fe9c8&amp;DC=PUS10&amp;pkey=1b04123d-37d7-4af4-9534-44e249bafceb&amp;wdwaccluster=PUS10"/>
          <p:cNvSpPr>
            <a:spLocks noChangeAspect="1" noChangeArrowheads="1"/>
          </p:cNvSpPr>
          <p:nvPr/>
        </p:nvSpPr>
        <p:spPr bwMode="auto">
          <a:xfrm>
            <a:off x="6762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https://usc-powerpoint.officeapps.live.com/pods/GetClipboardImage.ashx?Id=6564141d-c236-4a27-8aef-44346354efcc&amp;DC=PUS10&amp;pkey=3363d1e6-f909-494f-a70d-8d58a7b2b7e2&amp;wdwaccluster=PUS10"/>
          <p:cNvSpPr>
            <a:spLocks noChangeAspect="1" noChangeArrowheads="1"/>
          </p:cNvSpPr>
          <p:nvPr/>
        </p:nvSpPr>
        <p:spPr bwMode="auto">
          <a:xfrm>
            <a:off x="82232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9134"/>
            <a:ext cx="12192000" cy="69371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79272" y="2233913"/>
            <a:ext cx="86810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Welcome to the TPA Webinar Series</a:t>
            </a: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3043238" y="17954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05203" y="5218293"/>
            <a:ext cx="642393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2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</a:rPr>
              <a:t>Education, Collaboration, Leadership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7525" y="4729018"/>
            <a:ext cx="3481820" cy="14605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80881" y="4881418"/>
            <a:ext cx="39069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The Payments Academy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975" y="-161925"/>
            <a:ext cx="12553950" cy="71818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754735" y="6456279"/>
            <a:ext cx="1708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June 12, 2024</a:t>
            </a:r>
          </a:p>
        </p:txBody>
      </p:sp>
    </p:spTree>
    <p:extLst>
      <p:ext uri="{BB962C8B-B14F-4D97-AF65-F5344CB8AC3E}">
        <p14:creationId xmlns:p14="http://schemas.microsoft.com/office/powerpoint/2010/main" val="1855441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264D464-898B-4908-88FD-33A83D6ED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763858-082A-7B03-6B00-A094F30A3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808597" cy="114617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 months later…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0BC1D9E-4401-4EC0-88FD-ED103CB57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0670" y="2"/>
            <a:ext cx="1191330" cy="1511301"/>
          </a:xfrm>
          <a:custGeom>
            <a:avLst/>
            <a:gdLst>
              <a:gd name="connsiteX0" fmla="*/ 697617 w 1191330"/>
              <a:gd name="connsiteY0" fmla="*/ 0 h 1511301"/>
              <a:gd name="connsiteX1" fmla="*/ 1191330 w 1191330"/>
              <a:gd name="connsiteY1" fmla="*/ 0 h 1511301"/>
              <a:gd name="connsiteX2" fmla="*/ 1191330 w 1191330"/>
              <a:gd name="connsiteY2" fmla="*/ 1511301 h 1511301"/>
              <a:gd name="connsiteX3" fmla="*/ 0 w 1191330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1330" h="1511301">
                <a:moveTo>
                  <a:pt x="697617" y="0"/>
                </a:moveTo>
                <a:lnTo>
                  <a:pt x="1191330" y="0"/>
                </a:lnTo>
                <a:lnTo>
                  <a:pt x="1191330" y="1511301"/>
                </a:lnTo>
                <a:lnTo>
                  <a:pt x="0" y="15113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B0AAF7C9-094E-400C-A428-F6C2262F6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0753320" cy="5167312"/>
          </a:xfrm>
          <a:custGeom>
            <a:avLst/>
            <a:gdLst>
              <a:gd name="connsiteX0" fmla="*/ 0 w 10753320"/>
              <a:gd name="connsiteY0" fmla="*/ 0 h 5167312"/>
              <a:gd name="connsiteX1" fmla="*/ 9680943 w 10753320"/>
              <a:gd name="connsiteY1" fmla="*/ 0 h 5167312"/>
              <a:gd name="connsiteX2" fmla="*/ 9680223 w 10753320"/>
              <a:gd name="connsiteY2" fmla="*/ 952 h 5167312"/>
              <a:gd name="connsiteX3" fmla="*/ 10753320 w 10753320"/>
              <a:gd name="connsiteY3" fmla="*/ 952 h 5167312"/>
              <a:gd name="connsiteX4" fmla="*/ 8359441 w 10753320"/>
              <a:gd name="connsiteY4" fmla="*/ 5167312 h 5167312"/>
              <a:gd name="connsiteX5" fmla="*/ 4821866 w 10753320"/>
              <a:gd name="connsiteY5" fmla="*/ 5167312 h 5167312"/>
              <a:gd name="connsiteX6" fmla="*/ 4821866 w 10753320"/>
              <a:gd name="connsiteY6" fmla="*/ 5166360 h 5167312"/>
              <a:gd name="connsiteX7" fmla="*/ 0 w 10753320"/>
              <a:gd name="connsiteY7" fmla="*/ 5166360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53320" h="5167312">
                <a:moveTo>
                  <a:pt x="0" y="0"/>
                </a:moveTo>
                <a:lnTo>
                  <a:pt x="9680943" y="0"/>
                </a:lnTo>
                <a:lnTo>
                  <a:pt x="9680223" y="952"/>
                </a:lnTo>
                <a:lnTo>
                  <a:pt x="10753320" y="952"/>
                </a:lnTo>
                <a:lnTo>
                  <a:pt x="8359441" y="5167312"/>
                </a:lnTo>
                <a:lnTo>
                  <a:pt x="4821866" y="5167312"/>
                </a:lnTo>
                <a:lnTo>
                  <a:pt x="4821866" y="5166360"/>
                </a:lnTo>
                <a:lnTo>
                  <a:pt x="0" y="516636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200B311-3585-4069-AAC6-CD443FA5B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986" y="1690688"/>
            <a:ext cx="3668014" cy="5167312"/>
          </a:xfrm>
          <a:custGeom>
            <a:avLst/>
            <a:gdLst>
              <a:gd name="connsiteX0" fmla="*/ 2391664 w 3668014"/>
              <a:gd name="connsiteY0" fmla="*/ 0 h 5167312"/>
              <a:gd name="connsiteX1" fmla="*/ 3668014 w 3668014"/>
              <a:gd name="connsiteY1" fmla="*/ 0 h 5167312"/>
              <a:gd name="connsiteX2" fmla="*/ 3668014 w 3668014"/>
              <a:gd name="connsiteY2" fmla="*/ 5167312 h 5167312"/>
              <a:gd name="connsiteX3" fmla="*/ 0 w 3668014"/>
              <a:gd name="connsiteY3" fmla="*/ 5167312 h 5167312"/>
              <a:gd name="connsiteX4" fmla="*/ 2393879 w 3668014"/>
              <a:gd name="connsiteY4" fmla="*/ 952 h 5167312"/>
              <a:gd name="connsiteX5" fmla="*/ 2391664 w 3668014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8014" h="5167312">
                <a:moveTo>
                  <a:pt x="2391664" y="0"/>
                </a:moveTo>
                <a:lnTo>
                  <a:pt x="3668014" y="0"/>
                </a:lnTo>
                <a:lnTo>
                  <a:pt x="3668014" y="5167312"/>
                </a:lnTo>
                <a:lnTo>
                  <a:pt x="0" y="5167312"/>
                </a:lnTo>
                <a:lnTo>
                  <a:pt x="2393879" y="952"/>
                </a:lnTo>
                <a:lnTo>
                  <a:pt x="2391664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14ECD5-FA02-0A11-ADC3-A6EC8272A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072B-8E80-7A49-BE0E-3B3863C27197}" type="slidenum">
              <a:rPr lang="en-US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10</a:t>
            </a:fld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Content Placeholder 19" descr="Logo, icon&#10;&#10;Description automatically generated">
            <a:extLst>
              <a:ext uri="{FF2B5EF4-FFF2-40B4-BE49-F238E27FC236}">
                <a16:creationId xmlns:a16="http://schemas.microsoft.com/office/drawing/2014/main" id="{C9A1CBFA-8717-66B6-D562-59B637484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2458" y="6124178"/>
            <a:ext cx="407615" cy="5972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DB9E25-AC66-2C17-DDF4-5D91FF7A4893}"/>
              </a:ext>
            </a:extLst>
          </p:cNvPr>
          <p:cNvSpPr/>
          <p:nvPr/>
        </p:nvSpPr>
        <p:spPr>
          <a:xfrm>
            <a:off x="-17783" y="1690686"/>
            <a:ext cx="8379725" cy="51673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51435E76-D99B-8042-C7BD-0DE8FDD3DE6B}"/>
              </a:ext>
            </a:extLst>
          </p:cNvPr>
          <p:cNvSpPr/>
          <p:nvPr/>
        </p:nvSpPr>
        <p:spPr>
          <a:xfrm rot="10800000" flipH="1">
            <a:off x="8361942" y="1690687"/>
            <a:ext cx="2856749" cy="516731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Hourglass on a flat surface">
            <a:extLst>
              <a:ext uri="{FF2B5EF4-FFF2-40B4-BE49-F238E27FC236}">
                <a16:creationId xmlns:a16="http://schemas.microsoft.com/office/drawing/2014/main" id="{65799471-3B25-F7FD-6ED7-1E7D7EC87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53" y="1596071"/>
            <a:ext cx="7345205" cy="489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551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264D464-898B-4908-88FD-33A83D6ED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763858-082A-7B03-6B00-A094F30A3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808597" cy="114617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Scenario 2: E-commerce Made Easy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0BC1D9E-4401-4EC0-88FD-ED103CB57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0670" y="2"/>
            <a:ext cx="1191330" cy="1511301"/>
          </a:xfrm>
          <a:custGeom>
            <a:avLst/>
            <a:gdLst>
              <a:gd name="connsiteX0" fmla="*/ 697617 w 1191330"/>
              <a:gd name="connsiteY0" fmla="*/ 0 h 1511301"/>
              <a:gd name="connsiteX1" fmla="*/ 1191330 w 1191330"/>
              <a:gd name="connsiteY1" fmla="*/ 0 h 1511301"/>
              <a:gd name="connsiteX2" fmla="*/ 1191330 w 1191330"/>
              <a:gd name="connsiteY2" fmla="*/ 1511301 h 1511301"/>
              <a:gd name="connsiteX3" fmla="*/ 0 w 1191330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1330" h="1511301">
                <a:moveTo>
                  <a:pt x="697617" y="0"/>
                </a:moveTo>
                <a:lnTo>
                  <a:pt x="1191330" y="0"/>
                </a:lnTo>
                <a:lnTo>
                  <a:pt x="1191330" y="1511301"/>
                </a:lnTo>
                <a:lnTo>
                  <a:pt x="0" y="15113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B0AAF7C9-094E-400C-A428-F6C2262F6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0753320" cy="5167312"/>
          </a:xfrm>
          <a:custGeom>
            <a:avLst/>
            <a:gdLst>
              <a:gd name="connsiteX0" fmla="*/ 0 w 10753320"/>
              <a:gd name="connsiteY0" fmla="*/ 0 h 5167312"/>
              <a:gd name="connsiteX1" fmla="*/ 9680943 w 10753320"/>
              <a:gd name="connsiteY1" fmla="*/ 0 h 5167312"/>
              <a:gd name="connsiteX2" fmla="*/ 9680223 w 10753320"/>
              <a:gd name="connsiteY2" fmla="*/ 952 h 5167312"/>
              <a:gd name="connsiteX3" fmla="*/ 10753320 w 10753320"/>
              <a:gd name="connsiteY3" fmla="*/ 952 h 5167312"/>
              <a:gd name="connsiteX4" fmla="*/ 8359441 w 10753320"/>
              <a:gd name="connsiteY4" fmla="*/ 5167312 h 5167312"/>
              <a:gd name="connsiteX5" fmla="*/ 4821866 w 10753320"/>
              <a:gd name="connsiteY5" fmla="*/ 5167312 h 5167312"/>
              <a:gd name="connsiteX6" fmla="*/ 4821866 w 10753320"/>
              <a:gd name="connsiteY6" fmla="*/ 5166360 h 5167312"/>
              <a:gd name="connsiteX7" fmla="*/ 0 w 10753320"/>
              <a:gd name="connsiteY7" fmla="*/ 5166360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53320" h="5167312">
                <a:moveTo>
                  <a:pt x="0" y="0"/>
                </a:moveTo>
                <a:lnTo>
                  <a:pt x="9680943" y="0"/>
                </a:lnTo>
                <a:lnTo>
                  <a:pt x="9680223" y="952"/>
                </a:lnTo>
                <a:lnTo>
                  <a:pt x="10753320" y="952"/>
                </a:lnTo>
                <a:lnTo>
                  <a:pt x="8359441" y="5167312"/>
                </a:lnTo>
                <a:lnTo>
                  <a:pt x="4821866" y="5167312"/>
                </a:lnTo>
                <a:lnTo>
                  <a:pt x="4821866" y="5166360"/>
                </a:lnTo>
                <a:lnTo>
                  <a:pt x="0" y="516636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200B311-3585-4069-AAC6-CD443FA5B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986" y="1690688"/>
            <a:ext cx="3668014" cy="5167312"/>
          </a:xfrm>
          <a:custGeom>
            <a:avLst/>
            <a:gdLst>
              <a:gd name="connsiteX0" fmla="*/ 2391664 w 3668014"/>
              <a:gd name="connsiteY0" fmla="*/ 0 h 5167312"/>
              <a:gd name="connsiteX1" fmla="*/ 3668014 w 3668014"/>
              <a:gd name="connsiteY1" fmla="*/ 0 h 5167312"/>
              <a:gd name="connsiteX2" fmla="*/ 3668014 w 3668014"/>
              <a:gd name="connsiteY2" fmla="*/ 5167312 h 5167312"/>
              <a:gd name="connsiteX3" fmla="*/ 0 w 3668014"/>
              <a:gd name="connsiteY3" fmla="*/ 5167312 h 5167312"/>
              <a:gd name="connsiteX4" fmla="*/ 2393879 w 3668014"/>
              <a:gd name="connsiteY4" fmla="*/ 952 h 5167312"/>
              <a:gd name="connsiteX5" fmla="*/ 2391664 w 3668014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8014" h="5167312">
                <a:moveTo>
                  <a:pt x="2391664" y="0"/>
                </a:moveTo>
                <a:lnTo>
                  <a:pt x="3668014" y="0"/>
                </a:lnTo>
                <a:lnTo>
                  <a:pt x="3668014" y="5167312"/>
                </a:lnTo>
                <a:lnTo>
                  <a:pt x="0" y="5167312"/>
                </a:lnTo>
                <a:lnTo>
                  <a:pt x="2393879" y="952"/>
                </a:lnTo>
                <a:lnTo>
                  <a:pt x="2391664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14ECD5-FA02-0A11-ADC3-A6EC8272A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072B-8E80-7A49-BE0E-3B3863C27197}" type="slidenum">
              <a:rPr lang="en-US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11</a:t>
            </a:fld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Content Placeholder 19" descr="Logo, icon&#10;&#10;Description automatically generated">
            <a:extLst>
              <a:ext uri="{FF2B5EF4-FFF2-40B4-BE49-F238E27FC236}">
                <a16:creationId xmlns:a16="http://schemas.microsoft.com/office/drawing/2014/main" id="{C9A1CBFA-8717-66B6-D562-59B637484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2458" y="6124178"/>
            <a:ext cx="407615" cy="5972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A2FF616-8B6A-1270-862D-2E0C61877D57}"/>
              </a:ext>
            </a:extLst>
          </p:cNvPr>
          <p:cNvSpPr/>
          <p:nvPr/>
        </p:nvSpPr>
        <p:spPr>
          <a:xfrm>
            <a:off x="0" y="1690687"/>
            <a:ext cx="8379725" cy="51673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AA875812-58B7-77F5-6415-9E9B5C978762}"/>
              </a:ext>
            </a:extLst>
          </p:cNvPr>
          <p:cNvSpPr/>
          <p:nvPr/>
        </p:nvSpPr>
        <p:spPr>
          <a:xfrm rot="10800000" flipH="1">
            <a:off x="8379725" y="1511301"/>
            <a:ext cx="2856749" cy="5346696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0C699478-B127-45CA-8849-155C52898FF0}"/>
              </a:ext>
            </a:extLst>
          </p:cNvPr>
          <p:cNvSpPr/>
          <p:nvPr/>
        </p:nvSpPr>
        <p:spPr>
          <a:xfrm>
            <a:off x="999158" y="1690686"/>
            <a:ext cx="3668015" cy="3040151"/>
          </a:xfrm>
          <a:prstGeom prst="wedgeEllipseCallout">
            <a:avLst/>
          </a:prstGeom>
          <a:solidFill>
            <a:srgbClr val="004B63"/>
          </a:solidFill>
          <a:ln>
            <a:solidFill>
              <a:srgbClr val="004B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CD7AD4-2776-BA37-7320-7EB6F6AB902A}"/>
              </a:ext>
            </a:extLst>
          </p:cNvPr>
          <p:cNvSpPr txBox="1"/>
          <p:nvPr/>
        </p:nvSpPr>
        <p:spPr>
          <a:xfrm>
            <a:off x="1271939" y="2514846"/>
            <a:ext cx="29179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“You know you’re a service provider, right?”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0AF8EDFE-95B7-198A-7B41-D4055DA68450}"/>
              </a:ext>
            </a:extLst>
          </p:cNvPr>
          <p:cNvSpPr/>
          <p:nvPr/>
        </p:nvSpPr>
        <p:spPr>
          <a:xfrm>
            <a:off x="5489953" y="2556952"/>
            <a:ext cx="3668015" cy="3040151"/>
          </a:xfrm>
          <a:prstGeom prst="wedgeEllipseCallout">
            <a:avLst/>
          </a:prstGeom>
          <a:solidFill>
            <a:srgbClr val="004B63"/>
          </a:solidFill>
          <a:ln>
            <a:solidFill>
              <a:srgbClr val="004B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6213B7-890F-794A-EBFE-B7A6EDC1DE16}"/>
              </a:ext>
            </a:extLst>
          </p:cNvPr>
          <p:cNvSpPr txBox="1"/>
          <p:nvPr/>
        </p:nvSpPr>
        <p:spPr>
          <a:xfrm>
            <a:off x="5822067" y="3360528"/>
            <a:ext cx="3073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“Let’s talk about your responsibility matrix.”</a:t>
            </a:r>
          </a:p>
        </p:txBody>
      </p:sp>
    </p:spTree>
    <p:extLst>
      <p:ext uri="{BB962C8B-B14F-4D97-AF65-F5344CB8AC3E}">
        <p14:creationId xmlns:p14="http://schemas.microsoft.com/office/powerpoint/2010/main" val="18509766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264D464-898B-4908-88FD-33A83D6ED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763858-082A-7B03-6B00-A094F30A3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808597" cy="114617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Hat Trick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0BC1D9E-4401-4EC0-88FD-ED103CB57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0670" y="2"/>
            <a:ext cx="1191330" cy="1511301"/>
          </a:xfrm>
          <a:custGeom>
            <a:avLst/>
            <a:gdLst>
              <a:gd name="connsiteX0" fmla="*/ 697617 w 1191330"/>
              <a:gd name="connsiteY0" fmla="*/ 0 h 1511301"/>
              <a:gd name="connsiteX1" fmla="*/ 1191330 w 1191330"/>
              <a:gd name="connsiteY1" fmla="*/ 0 h 1511301"/>
              <a:gd name="connsiteX2" fmla="*/ 1191330 w 1191330"/>
              <a:gd name="connsiteY2" fmla="*/ 1511301 h 1511301"/>
              <a:gd name="connsiteX3" fmla="*/ 0 w 1191330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1330" h="1511301">
                <a:moveTo>
                  <a:pt x="697617" y="0"/>
                </a:moveTo>
                <a:lnTo>
                  <a:pt x="1191330" y="0"/>
                </a:lnTo>
                <a:lnTo>
                  <a:pt x="1191330" y="1511301"/>
                </a:lnTo>
                <a:lnTo>
                  <a:pt x="0" y="15113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B0AAF7C9-094E-400C-A428-F6C2262F6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0753320" cy="5167312"/>
          </a:xfrm>
          <a:custGeom>
            <a:avLst/>
            <a:gdLst>
              <a:gd name="connsiteX0" fmla="*/ 0 w 10753320"/>
              <a:gd name="connsiteY0" fmla="*/ 0 h 5167312"/>
              <a:gd name="connsiteX1" fmla="*/ 9680943 w 10753320"/>
              <a:gd name="connsiteY1" fmla="*/ 0 h 5167312"/>
              <a:gd name="connsiteX2" fmla="*/ 9680223 w 10753320"/>
              <a:gd name="connsiteY2" fmla="*/ 952 h 5167312"/>
              <a:gd name="connsiteX3" fmla="*/ 10753320 w 10753320"/>
              <a:gd name="connsiteY3" fmla="*/ 952 h 5167312"/>
              <a:gd name="connsiteX4" fmla="*/ 8359441 w 10753320"/>
              <a:gd name="connsiteY4" fmla="*/ 5167312 h 5167312"/>
              <a:gd name="connsiteX5" fmla="*/ 4821866 w 10753320"/>
              <a:gd name="connsiteY5" fmla="*/ 5167312 h 5167312"/>
              <a:gd name="connsiteX6" fmla="*/ 4821866 w 10753320"/>
              <a:gd name="connsiteY6" fmla="*/ 5166360 h 5167312"/>
              <a:gd name="connsiteX7" fmla="*/ 0 w 10753320"/>
              <a:gd name="connsiteY7" fmla="*/ 5166360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53320" h="5167312">
                <a:moveTo>
                  <a:pt x="0" y="0"/>
                </a:moveTo>
                <a:lnTo>
                  <a:pt x="9680943" y="0"/>
                </a:lnTo>
                <a:lnTo>
                  <a:pt x="9680223" y="952"/>
                </a:lnTo>
                <a:lnTo>
                  <a:pt x="10753320" y="952"/>
                </a:lnTo>
                <a:lnTo>
                  <a:pt x="8359441" y="5167312"/>
                </a:lnTo>
                <a:lnTo>
                  <a:pt x="4821866" y="5167312"/>
                </a:lnTo>
                <a:lnTo>
                  <a:pt x="4821866" y="5166360"/>
                </a:lnTo>
                <a:lnTo>
                  <a:pt x="0" y="516636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200B311-3585-4069-AAC6-CD443FA5B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986" y="1690688"/>
            <a:ext cx="3668014" cy="5167312"/>
          </a:xfrm>
          <a:custGeom>
            <a:avLst/>
            <a:gdLst>
              <a:gd name="connsiteX0" fmla="*/ 2391664 w 3668014"/>
              <a:gd name="connsiteY0" fmla="*/ 0 h 5167312"/>
              <a:gd name="connsiteX1" fmla="*/ 3668014 w 3668014"/>
              <a:gd name="connsiteY1" fmla="*/ 0 h 5167312"/>
              <a:gd name="connsiteX2" fmla="*/ 3668014 w 3668014"/>
              <a:gd name="connsiteY2" fmla="*/ 5167312 h 5167312"/>
              <a:gd name="connsiteX3" fmla="*/ 0 w 3668014"/>
              <a:gd name="connsiteY3" fmla="*/ 5167312 h 5167312"/>
              <a:gd name="connsiteX4" fmla="*/ 2393879 w 3668014"/>
              <a:gd name="connsiteY4" fmla="*/ 952 h 5167312"/>
              <a:gd name="connsiteX5" fmla="*/ 2391664 w 3668014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8014" h="5167312">
                <a:moveTo>
                  <a:pt x="2391664" y="0"/>
                </a:moveTo>
                <a:lnTo>
                  <a:pt x="3668014" y="0"/>
                </a:lnTo>
                <a:lnTo>
                  <a:pt x="3668014" y="5167312"/>
                </a:lnTo>
                <a:lnTo>
                  <a:pt x="0" y="5167312"/>
                </a:lnTo>
                <a:lnTo>
                  <a:pt x="2393879" y="952"/>
                </a:lnTo>
                <a:lnTo>
                  <a:pt x="2391664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14ECD5-FA02-0A11-ADC3-A6EC8272A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9</a:t>
            </a:r>
          </a:p>
        </p:txBody>
      </p:sp>
      <p:pic>
        <p:nvPicPr>
          <p:cNvPr id="9" name="Content Placeholder 19" descr="Logo, icon&#10;&#10;Description automatically generated">
            <a:extLst>
              <a:ext uri="{FF2B5EF4-FFF2-40B4-BE49-F238E27FC236}">
                <a16:creationId xmlns:a16="http://schemas.microsoft.com/office/drawing/2014/main" id="{C9A1CBFA-8717-66B6-D562-59B637484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2458" y="6124178"/>
            <a:ext cx="407615" cy="5972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A2FF616-8B6A-1270-862D-2E0C61877D57}"/>
              </a:ext>
            </a:extLst>
          </p:cNvPr>
          <p:cNvSpPr/>
          <p:nvPr/>
        </p:nvSpPr>
        <p:spPr>
          <a:xfrm>
            <a:off x="0" y="1690687"/>
            <a:ext cx="8379725" cy="51673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AA875812-58B7-77F5-6415-9E9B5C978762}"/>
              </a:ext>
            </a:extLst>
          </p:cNvPr>
          <p:cNvSpPr/>
          <p:nvPr/>
        </p:nvSpPr>
        <p:spPr>
          <a:xfrm rot="10800000" flipH="1">
            <a:off x="8379725" y="1511301"/>
            <a:ext cx="2856749" cy="5346696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ack background with a red and grey lock&#10;&#10;Description automatically generated">
            <a:extLst>
              <a:ext uri="{FF2B5EF4-FFF2-40B4-BE49-F238E27FC236}">
                <a16:creationId xmlns:a16="http://schemas.microsoft.com/office/drawing/2014/main" id="{E5473CE0-24F1-6EC9-B91B-88D5F7F47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0788" y="-1497359"/>
            <a:ext cx="10884108" cy="1088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63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868" y="644200"/>
            <a:ext cx="5932617" cy="1668934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22630" y="651093"/>
            <a:ext cx="1910278" cy="1662040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63829" y="643466"/>
            <a:ext cx="1910275" cy="1669669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866" y="2445706"/>
            <a:ext cx="10011238" cy="348229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0FB16-1F00-9AF0-ECE2-E1EC57912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866" y="2445705"/>
            <a:ext cx="10020085" cy="3486684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700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9E5BDF-45F0-6CE5-6751-8EDF4DC10EE5}"/>
              </a:ext>
            </a:extLst>
          </p:cNvPr>
          <p:cNvSpPr/>
          <p:nvPr/>
        </p:nvSpPr>
        <p:spPr>
          <a:xfrm>
            <a:off x="7022630" y="643467"/>
            <a:ext cx="1910278" cy="1662041"/>
          </a:xfrm>
          <a:prstGeom prst="rect">
            <a:avLst/>
          </a:prstGeom>
          <a:solidFill>
            <a:srgbClr val="CB2439"/>
          </a:solidFill>
          <a:ln>
            <a:solidFill>
              <a:srgbClr val="CB2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692B66-2098-E5B3-142A-5FABD7E65354}"/>
              </a:ext>
            </a:extLst>
          </p:cNvPr>
          <p:cNvSpPr txBox="1"/>
          <p:nvPr/>
        </p:nvSpPr>
        <p:spPr>
          <a:xfrm>
            <a:off x="1038249" y="818163"/>
            <a:ext cx="59843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Third-Party Service Provider Management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9EBA3285-89C7-7DD6-95B1-DCDB1263C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7F2072B-8E80-7A49-BE0E-3B3863C27197}" type="slidenum">
              <a:rPr lang="en-US" smtClean="0"/>
              <a:t>13</a:t>
            </a:fld>
            <a:endParaRPr lang="en-US" dirty="0"/>
          </a:p>
        </p:txBody>
      </p:sp>
      <p:pic>
        <p:nvPicPr>
          <p:cNvPr id="12" name="Content Placeholder 19" descr="Logo, icon&#10;&#10;Description automatically generated">
            <a:extLst>
              <a:ext uri="{FF2B5EF4-FFF2-40B4-BE49-F238E27FC236}">
                <a16:creationId xmlns:a16="http://schemas.microsoft.com/office/drawing/2014/main" id="{0EC7AC9E-1DFA-72C3-04BF-D475247D3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2458" y="6124178"/>
            <a:ext cx="407615" cy="597297"/>
          </a:xfrm>
          <a:prstGeom prst="rect">
            <a:avLst/>
          </a:prstGeom>
        </p:spPr>
      </p:pic>
      <p:pic>
        <p:nvPicPr>
          <p:cNvPr id="14" name="Picture 13" descr="A group of people working in a company&#10;&#10;Description automatically generated">
            <a:extLst>
              <a:ext uri="{FF2B5EF4-FFF2-40B4-BE49-F238E27FC236}">
                <a16:creationId xmlns:a16="http://schemas.microsoft.com/office/drawing/2014/main" id="{733778C6-B06D-C507-D5A4-A8F9C6EAB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2" y="1768213"/>
            <a:ext cx="11775705" cy="662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20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868" y="644200"/>
            <a:ext cx="5932617" cy="1668934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22630" y="651093"/>
            <a:ext cx="1910278" cy="1662040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63829" y="643466"/>
            <a:ext cx="1910275" cy="1669669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866" y="2445706"/>
            <a:ext cx="10011238" cy="348229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0FB16-1F00-9AF0-ECE2-E1EC57912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866" y="2428001"/>
            <a:ext cx="10020085" cy="3486684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r>
              <a:rPr lang="en-US" dirty="0"/>
              <a:t>Clarify Merchant of Record</a:t>
            </a:r>
          </a:p>
          <a:p>
            <a:pPr lvl="1"/>
            <a:r>
              <a:rPr lang="en-US" dirty="0"/>
              <a:t>Determines E-commerce Model</a:t>
            </a:r>
            <a:br>
              <a:rPr lang="en-US" dirty="0"/>
            </a:br>
            <a:endParaRPr lang="en-US" dirty="0"/>
          </a:p>
          <a:p>
            <a:r>
              <a:rPr lang="en-US" dirty="0"/>
              <a:t>Data Flow Diagram</a:t>
            </a:r>
          </a:p>
          <a:p>
            <a:pPr lvl="1"/>
            <a:r>
              <a:rPr lang="en-US" dirty="0"/>
              <a:t>Who is involved? </a:t>
            </a:r>
          </a:p>
          <a:p>
            <a:pPr lvl="1"/>
            <a:r>
              <a:rPr lang="en-US" dirty="0"/>
              <a:t>How is data transmitted?</a:t>
            </a:r>
          </a:p>
          <a:p>
            <a:pPr lvl="1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9E5BDF-45F0-6CE5-6751-8EDF4DC10EE5}"/>
              </a:ext>
            </a:extLst>
          </p:cNvPr>
          <p:cNvSpPr/>
          <p:nvPr/>
        </p:nvSpPr>
        <p:spPr>
          <a:xfrm>
            <a:off x="7022630" y="643467"/>
            <a:ext cx="1910278" cy="1662041"/>
          </a:xfrm>
          <a:prstGeom prst="rect">
            <a:avLst/>
          </a:prstGeom>
          <a:solidFill>
            <a:srgbClr val="CB2439"/>
          </a:solidFill>
          <a:ln>
            <a:solidFill>
              <a:srgbClr val="CB2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692B66-2098-E5B3-142A-5FABD7E65354}"/>
              </a:ext>
            </a:extLst>
          </p:cNvPr>
          <p:cNvSpPr txBox="1"/>
          <p:nvPr/>
        </p:nvSpPr>
        <p:spPr>
          <a:xfrm>
            <a:off x="907328" y="1126811"/>
            <a:ext cx="5984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Due Diligence &amp; Review</a:t>
            </a:r>
          </a:p>
        </p:txBody>
      </p:sp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40203608-A70F-4DDA-BE49-35AAA7F5E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7F2072B-8E80-7A49-BE0E-3B3863C27197}" type="slidenum">
              <a:rPr lang="en-US" smtClean="0"/>
              <a:t>14</a:t>
            </a:fld>
            <a:endParaRPr lang="en-US" dirty="0"/>
          </a:p>
        </p:txBody>
      </p:sp>
      <p:pic>
        <p:nvPicPr>
          <p:cNvPr id="5" name="Content Placeholder 19" descr="Logo, icon&#10;&#10;Description automatically generated">
            <a:extLst>
              <a:ext uri="{FF2B5EF4-FFF2-40B4-BE49-F238E27FC236}">
                <a16:creationId xmlns:a16="http://schemas.microsoft.com/office/drawing/2014/main" id="{343A51B3-FD61-F67D-E425-B4A495293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2458" y="6124178"/>
            <a:ext cx="407615" cy="597297"/>
          </a:xfrm>
          <a:prstGeom prst="rect">
            <a:avLst/>
          </a:prstGeom>
        </p:spPr>
      </p:pic>
      <p:pic>
        <p:nvPicPr>
          <p:cNvPr id="9" name="Picture 8" descr="A computer code with arrows and rectangles&#10;&#10;Description automatically generated">
            <a:extLst>
              <a:ext uri="{FF2B5EF4-FFF2-40B4-BE49-F238E27FC236}">
                <a16:creationId xmlns:a16="http://schemas.microsoft.com/office/drawing/2014/main" id="{A7BAD88E-FCC7-A991-0DAE-02809F7BE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099" y="2435628"/>
            <a:ext cx="6614901" cy="372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71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868" y="644200"/>
            <a:ext cx="5932617" cy="1668934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22630" y="651093"/>
            <a:ext cx="1910278" cy="1662040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63829" y="643466"/>
            <a:ext cx="1910275" cy="1669669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866" y="2445706"/>
            <a:ext cx="10011238" cy="348229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0FB16-1F00-9AF0-ECE2-E1EC57912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867" y="2445704"/>
            <a:ext cx="10011238" cy="3768095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r>
              <a:rPr lang="en-US" dirty="0"/>
              <a:t>Reviewing the AOC – </a:t>
            </a:r>
            <a:r>
              <a:rPr lang="en-US" dirty="0">
                <a:hlinkClick r:id="rId3"/>
              </a:rPr>
              <a:t>2a and 2b </a:t>
            </a:r>
            <a:r>
              <a:rPr lang="en-US" dirty="0"/>
              <a:t>from </a:t>
            </a:r>
            <a:br>
              <a:rPr lang="en-US" dirty="0"/>
            </a:br>
            <a:r>
              <a:rPr lang="en-US" dirty="0"/>
              <a:t>AOC for Service Providers 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Does it cover the correct services?</a:t>
            </a:r>
          </a:p>
          <a:p>
            <a:pPr lvl="1"/>
            <a:r>
              <a:rPr lang="en-US" dirty="0"/>
              <a:t>Are the dates valid?</a:t>
            </a:r>
          </a:p>
          <a:p>
            <a:pPr lvl="1"/>
            <a:r>
              <a:rPr lang="en-US" dirty="0"/>
              <a:t>Is there a valid QSA listed?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9E5BDF-45F0-6CE5-6751-8EDF4DC10EE5}"/>
              </a:ext>
            </a:extLst>
          </p:cNvPr>
          <p:cNvSpPr/>
          <p:nvPr/>
        </p:nvSpPr>
        <p:spPr>
          <a:xfrm>
            <a:off x="7022630" y="643467"/>
            <a:ext cx="1910278" cy="1662041"/>
          </a:xfrm>
          <a:prstGeom prst="rect">
            <a:avLst/>
          </a:prstGeom>
          <a:solidFill>
            <a:srgbClr val="CB2439"/>
          </a:solidFill>
          <a:ln>
            <a:solidFill>
              <a:srgbClr val="CB2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AD2CE3B9-7185-0F59-6401-4962F7F98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7F2072B-8E80-7A49-BE0E-3B3863C27197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Content Placeholder 19" descr="Logo, icon&#10;&#10;Description automatically generated">
            <a:extLst>
              <a:ext uri="{FF2B5EF4-FFF2-40B4-BE49-F238E27FC236}">
                <a16:creationId xmlns:a16="http://schemas.microsoft.com/office/drawing/2014/main" id="{1E61C684-9CB9-5C39-ABB9-F81C5B8E7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2458" y="6124178"/>
            <a:ext cx="407615" cy="5972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579286-37F6-C6ED-D7B5-A21659E0FE59}"/>
              </a:ext>
            </a:extLst>
          </p:cNvPr>
          <p:cNvSpPr txBox="1"/>
          <p:nvPr/>
        </p:nvSpPr>
        <p:spPr>
          <a:xfrm>
            <a:off x="907328" y="1126811"/>
            <a:ext cx="5984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Due Diligence &amp; Review</a:t>
            </a:r>
          </a:p>
        </p:txBody>
      </p:sp>
      <p:pic>
        <p:nvPicPr>
          <p:cNvPr id="14" name="Picture 13" descr="A person looking at a paper&#10;&#10;Description automatically generated">
            <a:extLst>
              <a:ext uri="{FF2B5EF4-FFF2-40B4-BE49-F238E27FC236}">
                <a16:creationId xmlns:a16="http://schemas.microsoft.com/office/drawing/2014/main" id="{96FB7688-B5A9-1780-4C7C-9C8411FACD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6708" y="2166937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43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868" y="644200"/>
            <a:ext cx="5932617" cy="1668934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22630" y="651093"/>
            <a:ext cx="1910278" cy="1662040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63829" y="643466"/>
            <a:ext cx="1910275" cy="1669669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866" y="2445706"/>
            <a:ext cx="10011238" cy="348229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0FB16-1F00-9AF0-ECE2-E1EC57912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866" y="2445705"/>
            <a:ext cx="10020085" cy="3486684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r>
              <a:rPr lang="en-US" dirty="0"/>
              <a:t>Documented Roles and Responsibility</a:t>
            </a:r>
          </a:p>
          <a:p>
            <a:pPr lvl="1"/>
            <a:r>
              <a:rPr lang="en-US" dirty="0"/>
              <a:t>Doesn’t have to be a matrix</a:t>
            </a:r>
          </a:p>
          <a:p>
            <a:pPr lvl="1"/>
            <a:r>
              <a:rPr lang="en-US" dirty="0"/>
              <a:t>Covers all requirements</a:t>
            </a:r>
          </a:p>
          <a:p>
            <a:pPr lvl="1"/>
            <a:r>
              <a:rPr lang="en-US" dirty="0"/>
              <a:t>Agreed upon by all parties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dirty="0"/>
              <a:t>DNA, Notarized Deed, Presidential </a:t>
            </a:r>
            <a:br>
              <a:rPr lang="en-US" dirty="0"/>
            </a:br>
            <a:r>
              <a:rPr lang="en-US" dirty="0"/>
              <a:t>Order, and NDA not required</a:t>
            </a:r>
            <a:br>
              <a:rPr lang="en-US" dirty="0"/>
            </a:b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9E5BDF-45F0-6CE5-6751-8EDF4DC10EE5}"/>
              </a:ext>
            </a:extLst>
          </p:cNvPr>
          <p:cNvSpPr/>
          <p:nvPr/>
        </p:nvSpPr>
        <p:spPr>
          <a:xfrm>
            <a:off x="7022630" y="643467"/>
            <a:ext cx="1910278" cy="1662041"/>
          </a:xfrm>
          <a:prstGeom prst="rect">
            <a:avLst/>
          </a:prstGeom>
          <a:solidFill>
            <a:srgbClr val="CB2439"/>
          </a:solidFill>
          <a:ln>
            <a:solidFill>
              <a:srgbClr val="CB2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A53EB713-93D8-7849-96DB-71FEAEC3B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7F2072B-8E80-7A49-BE0E-3B3863C27197}" type="slidenum">
              <a:rPr lang="en-US" smtClean="0"/>
              <a:t>16</a:t>
            </a:fld>
            <a:endParaRPr lang="en-US" dirty="0"/>
          </a:p>
        </p:txBody>
      </p:sp>
      <p:pic>
        <p:nvPicPr>
          <p:cNvPr id="7" name="Content Placeholder 19" descr="Logo, icon&#10;&#10;Description automatically generated">
            <a:extLst>
              <a:ext uri="{FF2B5EF4-FFF2-40B4-BE49-F238E27FC236}">
                <a16:creationId xmlns:a16="http://schemas.microsoft.com/office/drawing/2014/main" id="{A800B87D-AC07-C50E-97F8-72444CE7A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2458" y="6124178"/>
            <a:ext cx="407615" cy="5972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51C08F-E6F0-E06C-F4EE-1C58E8B3800F}"/>
              </a:ext>
            </a:extLst>
          </p:cNvPr>
          <p:cNvSpPr txBox="1"/>
          <p:nvPr/>
        </p:nvSpPr>
        <p:spPr>
          <a:xfrm>
            <a:off x="907328" y="1126811"/>
            <a:ext cx="5984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Due Diligence &amp; Review</a:t>
            </a:r>
          </a:p>
        </p:txBody>
      </p:sp>
      <p:pic>
        <p:nvPicPr>
          <p:cNvPr id="14" name="Picture 13" descr="A spiral bound notebook with writing on it&#10;&#10;Description automatically generated">
            <a:extLst>
              <a:ext uri="{FF2B5EF4-FFF2-40B4-BE49-F238E27FC236}">
                <a16:creationId xmlns:a16="http://schemas.microsoft.com/office/drawing/2014/main" id="{379905BD-A1F0-2002-AE60-8EBA3D605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6708" y="2305508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04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868" y="644200"/>
            <a:ext cx="5932617" cy="1668934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22630" y="651093"/>
            <a:ext cx="1910278" cy="1662040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63829" y="643466"/>
            <a:ext cx="1910275" cy="1669669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866" y="2445706"/>
            <a:ext cx="10011238" cy="348229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0FB16-1F00-9AF0-ECE2-E1EC57912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866" y="2445705"/>
            <a:ext cx="10020085" cy="3486684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r>
              <a:rPr lang="en-US" dirty="0"/>
              <a:t>Safeguards within a Contract</a:t>
            </a:r>
          </a:p>
          <a:p>
            <a:pPr lvl="1"/>
            <a:r>
              <a:rPr lang="en-US" sz="2300" dirty="0"/>
              <a:t>Acknowledgement of responsibility</a:t>
            </a:r>
          </a:p>
          <a:p>
            <a:pPr lvl="1"/>
            <a:r>
              <a:rPr lang="en-US" sz="2300" dirty="0"/>
              <a:t>Notification of breach</a:t>
            </a:r>
          </a:p>
          <a:p>
            <a:pPr lvl="1"/>
            <a:r>
              <a:rPr lang="en-US" sz="2300" dirty="0"/>
              <a:t>Will supply documentation of compliance </a:t>
            </a:r>
            <a:br>
              <a:rPr lang="en-US" sz="2300" dirty="0"/>
            </a:br>
            <a:r>
              <a:rPr lang="en-US" sz="2300" dirty="0"/>
              <a:t>upon request</a:t>
            </a:r>
          </a:p>
          <a:p>
            <a:pPr lvl="1"/>
            <a:r>
              <a:rPr lang="en-US" sz="2300" dirty="0"/>
              <a:t>Maintaining compliance and termination </a:t>
            </a:r>
            <a:br>
              <a:rPr lang="en-US" sz="2300" dirty="0"/>
            </a:br>
            <a:r>
              <a:rPr lang="en-US" sz="2300" dirty="0"/>
              <a:t>options</a:t>
            </a:r>
            <a:br>
              <a:rPr lang="en-US" sz="2300" dirty="0"/>
            </a:br>
            <a:endParaRPr lang="en-US" sz="2300" dirty="0"/>
          </a:p>
          <a:p>
            <a:pPr lvl="1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9E5BDF-45F0-6CE5-6751-8EDF4DC10EE5}"/>
              </a:ext>
            </a:extLst>
          </p:cNvPr>
          <p:cNvSpPr/>
          <p:nvPr/>
        </p:nvSpPr>
        <p:spPr>
          <a:xfrm>
            <a:off x="7022630" y="643467"/>
            <a:ext cx="1910278" cy="1662041"/>
          </a:xfrm>
          <a:prstGeom prst="rect">
            <a:avLst/>
          </a:prstGeom>
          <a:solidFill>
            <a:srgbClr val="CB2439"/>
          </a:solidFill>
          <a:ln>
            <a:solidFill>
              <a:srgbClr val="CB2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692B66-2098-E5B3-142A-5FABD7E65354}"/>
              </a:ext>
            </a:extLst>
          </p:cNvPr>
          <p:cNvSpPr txBox="1"/>
          <p:nvPr/>
        </p:nvSpPr>
        <p:spPr>
          <a:xfrm>
            <a:off x="1038249" y="1089766"/>
            <a:ext cx="5984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Contract &amp; Agreements</a:t>
            </a:r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052A54C6-CDF4-AEB0-6B29-5EDA2CC10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7F2072B-8E80-7A49-BE0E-3B3863C27197}" type="slidenum">
              <a:rPr lang="en-US" smtClean="0"/>
              <a:t>17</a:t>
            </a:fld>
            <a:endParaRPr lang="en-US" dirty="0"/>
          </a:p>
        </p:txBody>
      </p:sp>
      <p:pic>
        <p:nvPicPr>
          <p:cNvPr id="7" name="Content Placeholder 19" descr="Logo, icon&#10;&#10;Description automatically generated">
            <a:extLst>
              <a:ext uri="{FF2B5EF4-FFF2-40B4-BE49-F238E27FC236}">
                <a16:creationId xmlns:a16="http://schemas.microsoft.com/office/drawing/2014/main" id="{768F485B-37BE-FA4D-B652-838C1D88E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2458" y="6124178"/>
            <a:ext cx="407615" cy="597297"/>
          </a:xfrm>
          <a:prstGeom prst="rect">
            <a:avLst/>
          </a:prstGeom>
        </p:spPr>
      </p:pic>
      <p:pic>
        <p:nvPicPr>
          <p:cNvPr id="11" name="Picture 10" descr="A close-up of hands shaking&#10;&#10;Description automatically generated">
            <a:extLst>
              <a:ext uri="{FF2B5EF4-FFF2-40B4-BE49-F238E27FC236}">
                <a16:creationId xmlns:a16="http://schemas.microsoft.com/office/drawing/2014/main" id="{F5FF380B-4714-9E12-71C2-45E66F080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708" y="2166937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07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868" y="644200"/>
            <a:ext cx="5932617" cy="1668934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22630" y="651093"/>
            <a:ext cx="1910278" cy="1662040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63829" y="643466"/>
            <a:ext cx="1910275" cy="1669669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866" y="2445706"/>
            <a:ext cx="10011238" cy="348229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0FB16-1F00-9AF0-ECE2-E1EC57912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903" y="2320759"/>
            <a:ext cx="10142914" cy="4027964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r>
              <a:rPr lang="en-US" dirty="0"/>
              <a:t>Tracking TPSP</a:t>
            </a:r>
          </a:p>
          <a:p>
            <a:pPr lvl="1"/>
            <a:r>
              <a:rPr lang="en-US" dirty="0"/>
              <a:t>Contact Info</a:t>
            </a:r>
          </a:p>
          <a:p>
            <a:pPr lvl="1"/>
            <a:r>
              <a:rPr lang="en-US" dirty="0"/>
              <a:t>Services Provided</a:t>
            </a:r>
          </a:p>
          <a:p>
            <a:pPr lvl="1"/>
            <a:r>
              <a:rPr lang="en-US" dirty="0"/>
              <a:t>Merchant of Record</a:t>
            </a:r>
          </a:p>
          <a:p>
            <a:pPr lvl="1"/>
            <a:r>
              <a:rPr lang="en-US" dirty="0"/>
              <a:t>URL to Final Payment Page/Form</a:t>
            </a:r>
            <a:endParaRPr lang="en-US" dirty="0">
              <a:highlight>
                <a:srgbClr val="FFFF00"/>
              </a:highlight>
            </a:endParaRPr>
          </a:p>
          <a:p>
            <a:pPr lvl="1"/>
            <a:r>
              <a:rPr lang="en-US" dirty="0"/>
              <a:t>Scanning Responsibility</a:t>
            </a:r>
          </a:p>
          <a:p>
            <a:pPr lvl="1"/>
            <a:r>
              <a:rPr lang="en-US" dirty="0"/>
              <a:t>Compliance Dates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You track them but do they track you?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9E5BDF-45F0-6CE5-6751-8EDF4DC10EE5}"/>
              </a:ext>
            </a:extLst>
          </p:cNvPr>
          <p:cNvSpPr/>
          <p:nvPr/>
        </p:nvSpPr>
        <p:spPr>
          <a:xfrm>
            <a:off x="7022630" y="643467"/>
            <a:ext cx="1910278" cy="1662041"/>
          </a:xfrm>
          <a:prstGeom prst="rect">
            <a:avLst/>
          </a:prstGeom>
          <a:solidFill>
            <a:srgbClr val="CB2439"/>
          </a:solidFill>
          <a:ln>
            <a:solidFill>
              <a:srgbClr val="CB2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692B66-2098-E5B3-142A-5FABD7E65354}"/>
              </a:ext>
            </a:extLst>
          </p:cNvPr>
          <p:cNvSpPr txBox="1"/>
          <p:nvPr/>
        </p:nvSpPr>
        <p:spPr>
          <a:xfrm>
            <a:off x="1217896" y="1089766"/>
            <a:ext cx="5003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Inventory Listing</a:t>
            </a:r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B3A1E95E-1D53-CBBB-0D4D-96D4441D9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7F2072B-8E80-7A49-BE0E-3B3863C27197}" type="slidenum">
              <a:rPr lang="en-US" smtClean="0"/>
              <a:t>18</a:t>
            </a:fld>
            <a:endParaRPr lang="en-US" dirty="0"/>
          </a:p>
        </p:txBody>
      </p:sp>
      <p:pic>
        <p:nvPicPr>
          <p:cNvPr id="7" name="Content Placeholder 19" descr="Logo, icon&#10;&#10;Description automatically generated">
            <a:extLst>
              <a:ext uri="{FF2B5EF4-FFF2-40B4-BE49-F238E27FC236}">
                <a16:creationId xmlns:a16="http://schemas.microsoft.com/office/drawing/2014/main" id="{584E4352-F5EE-5219-FEF4-4F88D9DA7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2458" y="6124178"/>
            <a:ext cx="407615" cy="597297"/>
          </a:xfrm>
          <a:prstGeom prst="rect">
            <a:avLst/>
          </a:prstGeom>
        </p:spPr>
      </p:pic>
      <p:pic>
        <p:nvPicPr>
          <p:cNvPr id="11" name="Picture 10" descr="A person holding a credit card and typing on a computer&#10;&#10;Description automatically generated">
            <a:extLst>
              <a:ext uri="{FF2B5EF4-FFF2-40B4-BE49-F238E27FC236}">
                <a16:creationId xmlns:a16="http://schemas.microsoft.com/office/drawing/2014/main" id="{C2AA8F61-FB5C-CF7E-2549-21BBC9259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6708" y="2166937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52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868" y="644200"/>
            <a:ext cx="5932617" cy="1668934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22630" y="651093"/>
            <a:ext cx="1910278" cy="1662040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63829" y="643466"/>
            <a:ext cx="1910275" cy="1669669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866" y="2445706"/>
            <a:ext cx="10011238" cy="348229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9E5BDF-45F0-6CE5-6751-8EDF4DC10EE5}"/>
              </a:ext>
            </a:extLst>
          </p:cNvPr>
          <p:cNvSpPr/>
          <p:nvPr/>
        </p:nvSpPr>
        <p:spPr>
          <a:xfrm>
            <a:off x="7022630" y="643467"/>
            <a:ext cx="1910278" cy="1662041"/>
          </a:xfrm>
          <a:prstGeom prst="rect">
            <a:avLst/>
          </a:prstGeom>
          <a:solidFill>
            <a:srgbClr val="CB2439"/>
          </a:solidFill>
          <a:ln>
            <a:solidFill>
              <a:srgbClr val="CB2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692B66-2098-E5B3-142A-5FABD7E65354}"/>
              </a:ext>
            </a:extLst>
          </p:cNvPr>
          <p:cNvSpPr txBox="1"/>
          <p:nvPr/>
        </p:nvSpPr>
        <p:spPr>
          <a:xfrm>
            <a:off x="1217896" y="1089766"/>
            <a:ext cx="5984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Ongoing Compliance</a:t>
            </a:r>
          </a:p>
        </p:txBody>
      </p:sp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B1A23EC7-F55F-9C4D-22EB-DAE6B7DF4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7F2072B-8E80-7A49-BE0E-3B3863C27197}" type="slidenum">
              <a:rPr lang="en-US" smtClean="0"/>
              <a:t>19</a:t>
            </a:fld>
            <a:endParaRPr lang="en-US" dirty="0"/>
          </a:p>
        </p:txBody>
      </p:sp>
      <p:pic>
        <p:nvPicPr>
          <p:cNvPr id="4" name="Content Placeholder 19" descr="Logo, icon&#10;&#10;Description automatically generated">
            <a:extLst>
              <a:ext uri="{FF2B5EF4-FFF2-40B4-BE49-F238E27FC236}">
                <a16:creationId xmlns:a16="http://schemas.microsoft.com/office/drawing/2014/main" id="{05A6038E-F007-AF27-73EE-33C700A7A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602458" y="6124178"/>
            <a:ext cx="407615" cy="597297"/>
          </a:xfrm>
        </p:spPr>
      </p:pic>
      <p:pic>
        <p:nvPicPr>
          <p:cNvPr id="7" name="Picture 6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E5136A7E-BE8A-CD11-3171-19C93B1A1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025" y="1446093"/>
            <a:ext cx="9744919" cy="548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78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A close-up of a logo&#10;&#10;Description automatically generated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5" y="2142537"/>
            <a:ext cx="3657600" cy="1762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753" y="2190162"/>
            <a:ext cx="3495675" cy="1714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8456" y="2147299"/>
            <a:ext cx="3552825" cy="1752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5161" y="4198415"/>
            <a:ext cx="3600450" cy="1933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7296" y="4198415"/>
            <a:ext cx="3609975" cy="1924050"/>
          </a:xfrm>
          <a:prstGeom prst="rect">
            <a:avLst/>
          </a:prstGeom>
        </p:spPr>
      </p:pic>
      <p:pic>
        <p:nvPicPr>
          <p:cNvPr id="9" name="Picture 8" descr="C:\Users\rharpool\AppData\Local\Microsoft\Windows\INetCache\Content.MSO\85958C72.tmp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7937"/>
            <a:ext cx="10381969" cy="17514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5359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868" y="644200"/>
            <a:ext cx="5932617" cy="1668934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22630" y="651093"/>
            <a:ext cx="1910278" cy="1662040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63829" y="643466"/>
            <a:ext cx="1910275" cy="1669669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866" y="2445706"/>
            <a:ext cx="10011238" cy="348229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0FB16-1F00-9AF0-ECE2-E1EC57912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866" y="2445705"/>
            <a:ext cx="10020085" cy="3486684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dirty="0"/>
              <a:t>Departments ALWAYS follow the process, </a:t>
            </a:r>
            <a:br>
              <a:rPr lang="en-US" sz="3200" dirty="0"/>
            </a:br>
            <a:r>
              <a:rPr lang="en-US" sz="3200" dirty="0"/>
              <a:t>right?</a:t>
            </a:r>
          </a:p>
          <a:p>
            <a:endParaRPr lang="en-US" sz="23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9E5BDF-45F0-6CE5-6751-8EDF4DC10EE5}"/>
              </a:ext>
            </a:extLst>
          </p:cNvPr>
          <p:cNvSpPr/>
          <p:nvPr/>
        </p:nvSpPr>
        <p:spPr>
          <a:xfrm>
            <a:off x="7022630" y="643467"/>
            <a:ext cx="1910278" cy="1662041"/>
          </a:xfrm>
          <a:prstGeom prst="rect">
            <a:avLst/>
          </a:prstGeom>
          <a:solidFill>
            <a:srgbClr val="CB2439"/>
          </a:solidFill>
          <a:ln>
            <a:solidFill>
              <a:srgbClr val="CB2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692B66-2098-E5B3-142A-5FABD7E65354}"/>
              </a:ext>
            </a:extLst>
          </p:cNvPr>
          <p:cNvSpPr txBox="1"/>
          <p:nvPr/>
        </p:nvSpPr>
        <p:spPr>
          <a:xfrm>
            <a:off x="1217896" y="1089766"/>
            <a:ext cx="5984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Glitch in Matrix</a:t>
            </a:r>
          </a:p>
        </p:txBody>
      </p:sp>
      <p:pic>
        <p:nvPicPr>
          <p:cNvPr id="9" name="Picture 8" descr="A goldfish jumping out of water&#10;&#10;Description automatically generated">
            <a:extLst>
              <a:ext uri="{FF2B5EF4-FFF2-40B4-BE49-F238E27FC236}">
                <a16:creationId xmlns:a16="http://schemas.microsoft.com/office/drawing/2014/main" id="{BBC6D5D9-6ADE-3902-BAF1-91DF579ED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977769" y="2800764"/>
            <a:ext cx="3063621" cy="3063621"/>
          </a:xfrm>
          <a:prstGeom prst="rect">
            <a:avLst/>
          </a:prstGeom>
        </p:spPr>
      </p:pic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60517F62-84BA-657E-39F2-6EC6F599A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7F2072B-8E80-7A49-BE0E-3B3863C27197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Content Placeholder 19" descr="Logo, icon&#10;&#10;Description automatically generated">
            <a:extLst>
              <a:ext uri="{FF2B5EF4-FFF2-40B4-BE49-F238E27FC236}">
                <a16:creationId xmlns:a16="http://schemas.microsoft.com/office/drawing/2014/main" id="{01445348-4828-043D-E763-8A1D59DD8E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2458" y="6124178"/>
            <a:ext cx="407615" cy="59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10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868" y="644200"/>
            <a:ext cx="5932617" cy="1668934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22630" y="651093"/>
            <a:ext cx="1910278" cy="1662040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63829" y="643466"/>
            <a:ext cx="1910275" cy="1669669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866" y="2445706"/>
            <a:ext cx="10011238" cy="348229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0FB16-1F00-9AF0-ECE2-E1EC57912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866" y="2445705"/>
            <a:ext cx="10020085" cy="3486684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dirty="0"/>
              <a:t>Model 1 with a twist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9E5BDF-45F0-6CE5-6751-8EDF4DC10EE5}"/>
              </a:ext>
            </a:extLst>
          </p:cNvPr>
          <p:cNvSpPr/>
          <p:nvPr/>
        </p:nvSpPr>
        <p:spPr>
          <a:xfrm>
            <a:off x="7022630" y="643467"/>
            <a:ext cx="1910278" cy="1662041"/>
          </a:xfrm>
          <a:prstGeom prst="rect">
            <a:avLst/>
          </a:prstGeom>
          <a:solidFill>
            <a:srgbClr val="CB2439"/>
          </a:solidFill>
          <a:ln>
            <a:solidFill>
              <a:srgbClr val="CB2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692B66-2098-E5B3-142A-5FABD7E65354}"/>
              </a:ext>
            </a:extLst>
          </p:cNvPr>
          <p:cNvSpPr txBox="1"/>
          <p:nvPr/>
        </p:nvSpPr>
        <p:spPr>
          <a:xfrm>
            <a:off x="1038249" y="866584"/>
            <a:ext cx="59843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Accidentally Becoming a </a:t>
            </a:r>
          </a:p>
          <a:p>
            <a:r>
              <a:rPr lang="en-US" sz="4400" dirty="0">
                <a:solidFill>
                  <a:schemeClr val="bg1"/>
                </a:solidFill>
              </a:rPr>
              <a:t> Service Provider</a:t>
            </a:r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B012029A-2B77-5738-5E5A-2B830E0E1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7F2072B-8E80-7A49-BE0E-3B3863C27197}" type="slidenum">
              <a:rPr lang="en-US" smtClean="0"/>
              <a:t>21</a:t>
            </a:fld>
            <a:endParaRPr lang="en-US" dirty="0"/>
          </a:p>
        </p:txBody>
      </p:sp>
      <p:pic>
        <p:nvPicPr>
          <p:cNvPr id="7" name="Content Placeholder 19" descr="Logo, icon&#10;&#10;Description automatically generated">
            <a:extLst>
              <a:ext uri="{FF2B5EF4-FFF2-40B4-BE49-F238E27FC236}">
                <a16:creationId xmlns:a16="http://schemas.microsoft.com/office/drawing/2014/main" id="{F9F4BB89-CF5A-6C95-79CC-9326484BA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2458" y="6124178"/>
            <a:ext cx="407615" cy="597297"/>
          </a:xfrm>
          <a:prstGeom prst="rect">
            <a:avLst/>
          </a:prstGeom>
        </p:spPr>
      </p:pic>
      <p:pic>
        <p:nvPicPr>
          <p:cNvPr id="11" name="Picture 10" descr="A computer with a screen on&#10;&#10;Description automatically generated">
            <a:extLst>
              <a:ext uri="{FF2B5EF4-FFF2-40B4-BE49-F238E27FC236}">
                <a16:creationId xmlns:a16="http://schemas.microsoft.com/office/drawing/2014/main" id="{ED674A1C-C8C7-5F49-1530-D0116B99E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708" y="2166937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40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2" y="453981"/>
            <a:ext cx="6675120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763858-082A-7B03-6B00-A094F30A3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6089904" cy="14264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Questions?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7100" y="461737"/>
            <a:ext cx="2149361" cy="1870055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3768" y="453155"/>
            <a:ext cx="2149358" cy="1878638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80956"/>
            <a:ext cx="11264206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People raising hands">
            <a:extLst>
              <a:ext uri="{FF2B5EF4-FFF2-40B4-BE49-F238E27FC236}">
                <a16:creationId xmlns:a16="http://schemas.microsoft.com/office/drawing/2014/main" id="{DFD4BB3A-6030-E979-D7E8-6D4F5010B3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874" y="2480955"/>
            <a:ext cx="5884133" cy="3922756"/>
          </a:xfrm>
          <a:solidFill>
            <a:schemeClr val="bg1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9E5BDF-45F0-6CE5-6751-8EDF4DC10EE5}"/>
              </a:ext>
            </a:extLst>
          </p:cNvPr>
          <p:cNvSpPr/>
          <p:nvPr/>
        </p:nvSpPr>
        <p:spPr>
          <a:xfrm>
            <a:off x="7288174" y="451250"/>
            <a:ext cx="2149361" cy="1870056"/>
          </a:xfrm>
          <a:prstGeom prst="rect">
            <a:avLst/>
          </a:prstGeom>
          <a:solidFill>
            <a:srgbClr val="CB2439"/>
          </a:solidFill>
          <a:ln>
            <a:solidFill>
              <a:srgbClr val="CB2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80639897-9EB5-F8E9-C089-220BF4F17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7F2072B-8E80-7A49-BE0E-3B3863C27197}" type="slidenum">
              <a:rPr lang="en-US" smtClean="0"/>
              <a:t>22</a:t>
            </a:fld>
            <a:endParaRPr lang="en-US" dirty="0"/>
          </a:p>
        </p:txBody>
      </p:sp>
      <p:pic>
        <p:nvPicPr>
          <p:cNvPr id="4" name="Content Placeholder 19" descr="Logo, icon&#10;&#10;Description automatically generated">
            <a:extLst>
              <a:ext uri="{FF2B5EF4-FFF2-40B4-BE49-F238E27FC236}">
                <a16:creationId xmlns:a16="http://schemas.microsoft.com/office/drawing/2014/main" id="{7A76DBA9-2042-4DF1-AED2-28759C79F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2458" y="6124178"/>
            <a:ext cx="407615" cy="5972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42C28C-3704-1661-3DE9-45900D6A69A3}"/>
              </a:ext>
            </a:extLst>
          </p:cNvPr>
          <p:cNvSpPr txBox="1"/>
          <p:nvPr/>
        </p:nvSpPr>
        <p:spPr>
          <a:xfrm>
            <a:off x="6730440" y="2751891"/>
            <a:ext cx="461525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B2439"/>
                </a:solidFill>
              </a:rPr>
              <a:t>Contact Us:</a:t>
            </a:r>
          </a:p>
          <a:p>
            <a:r>
              <a:rPr lang="en-US" sz="2800" dirty="0"/>
              <a:t>campusguard.com/contact-us/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A red sign with white text&#10;&#10;Description automatically generated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A red sign with white text&#10;&#10;Description automatically generated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C:\Users\rharpool\AppData\Local\Microsoft\Windows\INetCache\Content.MSO\85958C72.t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7937"/>
            <a:ext cx="10381969" cy="175141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53007"/>
              </p:ext>
            </p:extLst>
          </p:nvPr>
        </p:nvGraphicFramePr>
        <p:xfrm>
          <a:off x="822326" y="2060294"/>
          <a:ext cx="10381968" cy="414887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95492">
                  <a:extLst>
                    <a:ext uri="{9D8B030D-6E8A-4147-A177-3AD203B41FA5}">
                      <a16:colId xmlns:a16="http://schemas.microsoft.com/office/drawing/2014/main" val="978225420"/>
                    </a:ext>
                  </a:extLst>
                </a:gridCol>
                <a:gridCol w="2595492">
                  <a:extLst>
                    <a:ext uri="{9D8B030D-6E8A-4147-A177-3AD203B41FA5}">
                      <a16:colId xmlns:a16="http://schemas.microsoft.com/office/drawing/2014/main" val="1946537167"/>
                    </a:ext>
                  </a:extLst>
                </a:gridCol>
                <a:gridCol w="2595492">
                  <a:extLst>
                    <a:ext uri="{9D8B030D-6E8A-4147-A177-3AD203B41FA5}">
                      <a16:colId xmlns:a16="http://schemas.microsoft.com/office/drawing/2014/main" val="1115875372"/>
                    </a:ext>
                  </a:extLst>
                </a:gridCol>
                <a:gridCol w="2595492">
                  <a:extLst>
                    <a:ext uri="{9D8B030D-6E8A-4147-A177-3AD203B41FA5}">
                      <a16:colId xmlns:a16="http://schemas.microsoft.com/office/drawing/2014/main" val="2780051245"/>
                    </a:ext>
                  </a:extLst>
                </a:gridCol>
              </a:tblGrid>
              <a:tr h="55558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Foundational Supporter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Topic/Title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Registration Opens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5233430"/>
                  </a:ext>
                </a:extLst>
              </a:tr>
              <a:tr h="578283">
                <a:tc>
                  <a:txBody>
                    <a:bodyPr/>
                    <a:lstStyle/>
                    <a:p>
                      <a:r>
                        <a:rPr lang="en-US" dirty="0"/>
                        <a:t>June 12,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CampusGuard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Evaluating E-commerce Third Parties:</a:t>
                      </a:r>
                      <a:r>
                        <a:rPr lang="en-US" baseline="0" dirty="0"/>
                        <a:t> It’s a Party!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Event Completed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364132"/>
                  </a:ext>
                </a:extLst>
              </a:tr>
              <a:tr h="578283">
                <a:tc>
                  <a:txBody>
                    <a:bodyPr/>
                    <a:lstStyle/>
                    <a:p>
                      <a:r>
                        <a:rPr lang="en-US" dirty="0"/>
                        <a:t>August 14,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Bluefin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 Update on Fraud Prevention and Security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July 18,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2538075"/>
                  </a:ext>
                </a:extLst>
              </a:tr>
              <a:tr h="578283">
                <a:tc>
                  <a:txBody>
                    <a:bodyPr/>
                    <a:lstStyle/>
                    <a:p>
                      <a:r>
                        <a:rPr lang="en-US" dirty="0"/>
                        <a:t>October 16,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Nacha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- under development 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September 19,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477002"/>
                  </a:ext>
                </a:extLst>
              </a:tr>
              <a:tr h="578283">
                <a:tc>
                  <a:txBody>
                    <a:bodyPr/>
                    <a:lstStyle/>
                    <a:p>
                      <a:r>
                        <a:rPr lang="en-US" dirty="0"/>
                        <a:t>December 11,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Payments Academy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Prepare for TPA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November 14,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764734"/>
                  </a:ext>
                </a:extLst>
              </a:tr>
              <a:tr h="578283">
                <a:tc>
                  <a:txBody>
                    <a:bodyPr/>
                    <a:lstStyle/>
                    <a:p>
                      <a:r>
                        <a:rPr lang="en-US" dirty="0"/>
                        <a:t>February 12,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J.P. Morgan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 - under development -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January 16,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602997"/>
                  </a:ext>
                </a:extLst>
              </a:tr>
              <a:tr h="578283">
                <a:tc>
                  <a:txBody>
                    <a:bodyPr/>
                    <a:lstStyle/>
                    <a:p>
                      <a:r>
                        <a:rPr lang="en-US" dirty="0"/>
                        <a:t>April 9,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Arrow Payments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- under development -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March 13,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67576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6963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08DE4-7CA3-1D0F-1E07-7E8C688742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061" y="2325333"/>
            <a:ext cx="11012290" cy="572583"/>
          </a:xfrm>
        </p:spPr>
        <p:txBody>
          <a:bodyPr>
            <a:normAutofit fontScale="90000"/>
          </a:bodyPr>
          <a:lstStyle/>
          <a:p>
            <a:pPr algn="l"/>
            <a:r>
              <a:rPr lang="en-US" sz="4800" dirty="0"/>
              <a:t>Evaluating E-commerce Third Parties: It’s a Party!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8507CD-E5EA-845B-B5CB-50EE5BC468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7061" y="2975509"/>
            <a:ext cx="9144000" cy="572583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Presented By:</a:t>
            </a:r>
          </a:p>
        </p:txBody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C66F2F30-5DC0-44A0-BFA6-E12F46ED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5920619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85872F57-7F42-4F97-8391-DDC8D0054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39" y="0"/>
            <a:ext cx="709416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Freeform: Shape 11">
            <a:extLst>
              <a:ext uri="{FF2B5EF4-FFF2-40B4-BE49-F238E27FC236}">
                <a16:creationId xmlns:a16="http://schemas.microsoft.com/office/drawing/2014/main" id="{04DC2037-48A0-4F22-B9D4-8EAEBC78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49721" y="4682920"/>
            <a:ext cx="4522796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0006CBFD-ADA0-43D1-9332-9C34CA1C7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4682920"/>
            <a:ext cx="5925190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 25">
            <a:extLst>
              <a:ext uri="{FF2B5EF4-FFF2-40B4-BE49-F238E27FC236}">
                <a16:creationId xmlns:a16="http://schemas.microsoft.com/office/drawing/2014/main" id="{2B931666-F28F-45F3-A074-66D2272D5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2920"/>
            <a:ext cx="7114535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C3CCDB0B-C1BA-5279-10E0-DD49A8068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473" y="3275084"/>
            <a:ext cx="1882987" cy="1161469"/>
          </a:xfrm>
          <a:prstGeom prst="rect">
            <a:avLst/>
          </a:prstGeom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4627171C-9F63-93A0-BDBB-C58F8D248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680" y="3571477"/>
            <a:ext cx="350166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latin typeface="+mn-lt"/>
              </a:rPr>
              <a:t>Pete Campbell, CISA, CISSP, QSA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latin typeface="+mn-lt"/>
              </a:rPr>
              <a:t>PCI Practice Lead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latin typeface="+mn-lt"/>
              </a:rPr>
              <a:t>CampusGuard</a:t>
            </a: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C73E5FED-4DC6-3D06-D97A-1DEDB2A6B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7329" y="3530732"/>
            <a:ext cx="35366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latin typeface="+mn-lt"/>
              </a:rPr>
              <a:t>Allison Zwaschka, PCIP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latin typeface="+mn-lt"/>
              </a:rPr>
              <a:t>Customer Relationship Manager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latin typeface="+mn-lt"/>
              </a:rPr>
              <a:t>CampusGuard</a:t>
            </a:r>
          </a:p>
        </p:txBody>
      </p:sp>
      <p:pic>
        <p:nvPicPr>
          <p:cNvPr id="4" name="Content Placeholder 19" descr="Logo, icon&#10;&#10;Description automatically generated">
            <a:extLst>
              <a:ext uri="{FF2B5EF4-FFF2-40B4-BE49-F238E27FC236}">
                <a16:creationId xmlns:a16="http://schemas.microsoft.com/office/drawing/2014/main" id="{975A9CD6-7C9B-7510-BF95-EDB899B3E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71" y="6099606"/>
            <a:ext cx="407615" cy="5972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85E068-35A1-0CBC-BF90-B20CB8F19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7236" y="317623"/>
            <a:ext cx="3746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07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DC0EB-4F4D-FC95-0665-9C4892E49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32E803-6E19-BCA7-4E6E-E2D4E9B62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072B-8E80-7A49-BE0E-3B3863C27197}" type="slidenum">
              <a:rPr lang="en-US" smtClean="0"/>
              <a:t>4</a:t>
            </a:fld>
            <a:endParaRPr lang="en-US" dirty="0"/>
          </a:p>
        </p:txBody>
      </p:sp>
      <p:pic>
        <p:nvPicPr>
          <p:cNvPr id="20" name="Content Placeholder 19" descr="Logo, icon&#10;&#10;Description automatically generated">
            <a:extLst>
              <a:ext uri="{FF2B5EF4-FFF2-40B4-BE49-F238E27FC236}">
                <a16:creationId xmlns:a16="http://schemas.microsoft.com/office/drawing/2014/main" id="{4ED39F9B-19D0-326C-4FCD-31DC51B6C5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02458" y="6124178"/>
            <a:ext cx="407615" cy="597297"/>
          </a:xfr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880AE23-309A-A270-6376-518FA71C3E7B}"/>
              </a:ext>
            </a:extLst>
          </p:cNvPr>
          <p:cNvSpPr txBox="1"/>
          <p:nvPr/>
        </p:nvSpPr>
        <p:spPr>
          <a:xfrm>
            <a:off x="1210962" y="1878227"/>
            <a:ext cx="10676238" cy="4868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/>
              <a:t>About CampusGuard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/>
              <a:t>E-commerce Models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/>
              <a:t>Classifications Based on the Security of Payment Card Data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/>
              <a:t>Scenario 1 – What You Don’t Want to See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/>
              <a:t>Scenario 2 – More of What You Don’t Want to See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/>
              <a:t>TPSP Management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881808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868" y="644200"/>
            <a:ext cx="5932617" cy="1668934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22630" y="651093"/>
            <a:ext cx="1910278" cy="1662040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63829" y="643466"/>
            <a:ext cx="1910275" cy="1669669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866" y="2445706"/>
            <a:ext cx="10011238" cy="348229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9E5BDF-45F0-6CE5-6751-8EDF4DC10EE5}"/>
              </a:ext>
            </a:extLst>
          </p:cNvPr>
          <p:cNvSpPr/>
          <p:nvPr/>
        </p:nvSpPr>
        <p:spPr>
          <a:xfrm>
            <a:off x="7022630" y="643467"/>
            <a:ext cx="1910278" cy="1662041"/>
          </a:xfrm>
          <a:prstGeom prst="rect">
            <a:avLst/>
          </a:prstGeom>
          <a:solidFill>
            <a:srgbClr val="CB2439"/>
          </a:solidFill>
          <a:ln>
            <a:solidFill>
              <a:srgbClr val="CB2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692B66-2098-E5B3-142A-5FABD7E65354}"/>
              </a:ext>
            </a:extLst>
          </p:cNvPr>
          <p:cNvSpPr txBox="1"/>
          <p:nvPr/>
        </p:nvSpPr>
        <p:spPr>
          <a:xfrm>
            <a:off x="1057459" y="1099559"/>
            <a:ext cx="6526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About CampusGuard</a:t>
            </a:r>
          </a:p>
        </p:txBody>
      </p:sp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91348840-53F0-1E86-959F-4E0A9D2B2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7F2072B-8E80-7A49-BE0E-3B3863C27197}" type="slidenum">
              <a:rPr lang="en-US" smtClean="0"/>
              <a:t>5</a:t>
            </a:fld>
            <a:endParaRPr lang="en-US" dirty="0"/>
          </a:p>
        </p:txBody>
      </p:sp>
      <p:pic>
        <p:nvPicPr>
          <p:cNvPr id="4" name="Content Placeholder 19" descr="Logo, icon&#10;&#10;Description automatically generated">
            <a:extLst>
              <a:ext uri="{FF2B5EF4-FFF2-40B4-BE49-F238E27FC236}">
                <a16:creationId xmlns:a16="http://schemas.microsoft.com/office/drawing/2014/main" id="{480A3485-7127-492E-CB0C-43099646E0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602458" y="6124178"/>
            <a:ext cx="407615" cy="597297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A613714-7AAD-E71A-CDEB-4E62D3E8212F}"/>
              </a:ext>
            </a:extLst>
          </p:cNvPr>
          <p:cNvSpPr txBox="1">
            <a:spLocks/>
          </p:cNvSpPr>
          <p:nvPr/>
        </p:nvSpPr>
        <p:spPr>
          <a:xfrm>
            <a:off x="954019" y="2417870"/>
            <a:ext cx="10020085" cy="42898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500" dirty="0"/>
          </a:p>
          <a:p>
            <a:r>
              <a:rPr lang="en-US" sz="2400" dirty="0"/>
              <a:t>Founded in 2009</a:t>
            </a:r>
          </a:p>
          <a:p>
            <a:r>
              <a:rPr lang="en-US" sz="2400" dirty="0"/>
              <a:t>Focuses on campus &amp; community-based orgs</a:t>
            </a:r>
          </a:p>
          <a:p>
            <a:r>
              <a:rPr lang="en-US" sz="2400" dirty="0"/>
              <a:t>Services: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900" dirty="0"/>
              <a:t>IT Security Assessments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900" dirty="0"/>
              <a:t>Compliance Assessments (PCI, HIPAA, GLBA, GDPR, FERPA, etc.)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900" dirty="0"/>
              <a:t>Vulnerability Scanning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900" dirty="0"/>
              <a:t>Penetration Testing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900" dirty="0"/>
              <a:t>Policy and Procedure Review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900" dirty="0"/>
              <a:t>CampusGuard Central</a:t>
            </a:r>
            <a:r>
              <a:rPr lang="en-US" sz="1900" dirty="0">
                <a:effectLst/>
                <a:ea typeface="Times New Roman" panose="02020603050405020304" pitchFamily="18" charset="0"/>
              </a:rPr>
              <a:t>® </a:t>
            </a:r>
            <a:r>
              <a:rPr lang="en-US" sz="1900" dirty="0"/>
              <a:t>Portal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900" dirty="0"/>
              <a:t>Incident Response Plan Testing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900" dirty="0"/>
              <a:t>Treasury Solutions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900" dirty="0"/>
              <a:t>Consulting Support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900" dirty="0"/>
              <a:t>Information Security and Compliance Training</a:t>
            </a:r>
          </a:p>
          <a:p>
            <a:pPr lvl="1"/>
            <a:endParaRPr lang="en-US" dirty="0"/>
          </a:p>
        </p:txBody>
      </p:sp>
      <p:pic>
        <p:nvPicPr>
          <p:cNvPr id="8" name="Picture 7" descr="A red and blue background with numbers and a number&#10;&#10;Description automatically generated">
            <a:extLst>
              <a:ext uri="{FF2B5EF4-FFF2-40B4-BE49-F238E27FC236}">
                <a16:creationId xmlns:a16="http://schemas.microsoft.com/office/drawing/2014/main" id="{BE6FAFAD-1BDD-57EF-4B28-060770EBC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9116" y="2480131"/>
            <a:ext cx="3034988" cy="218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68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868" y="644200"/>
            <a:ext cx="5932617" cy="1668934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22630" y="651093"/>
            <a:ext cx="1910278" cy="1662040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63829" y="643466"/>
            <a:ext cx="1910275" cy="1669669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866" y="2445706"/>
            <a:ext cx="10011238" cy="348229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9E5BDF-45F0-6CE5-6751-8EDF4DC10EE5}"/>
              </a:ext>
            </a:extLst>
          </p:cNvPr>
          <p:cNvSpPr/>
          <p:nvPr/>
        </p:nvSpPr>
        <p:spPr>
          <a:xfrm>
            <a:off x="7022630" y="643467"/>
            <a:ext cx="1910278" cy="1662041"/>
          </a:xfrm>
          <a:prstGeom prst="rect">
            <a:avLst/>
          </a:prstGeom>
          <a:solidFill>
            <a:srgbClr val="CB2439"/>
          </a:solidFill>
          <a:ln>
            <a:solidFill>
              <a:srgbClr val="CB2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692B66-2098-E5B3-142A-5FABD7E65354}"/>
              </a:ext>
            </a:extLst>
          </p:cNvPr>
          <p:cNvSpPr txBox="1"/>
          <p:nvPr/>
        </p:nvSpPr>
        <p:spPr>
          <a:xfrm>
            <a:off x="1302777" y="1089766"/>
            <a:ext cx="49446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E-commerce Models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DD6C2A-BD79-9F72-FCFD-AF2B7365DB0F}"/>
              </a:ext>
            </a:extLst>
          </p:cNvPr>
          <p:cNvSpPr txBox="1"/>
          <p:nvPr/>
        </p:nvSpPr>
        <p:spPr>
          <a:xfrm>
            <a:off x="736979" y="2305508"/>
            <a:ext cx="10311017" cy="36224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5" name="Content Placeholder 12">
            <a:extLst>
              <a:ext uri="{FF2B5EF4-FFF2-40B4-BE49-F238E27FC236}">
                <a16:creationId xmlns:a16="http://schemas.microsoft.com/office/drawing/2014/main" id="{DA21CBDF-C6F4-D444-A3C1-696802B5D7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0913786"/>
              </p:ext>
            </p:extLst>
          </p:nvPr>
        </p:nvGraphicFramePr>
        <p:xfrm>
          <a:off x="1029284" y="2462954"/>
          <a:ext cx="10018712" cy="3486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83619188-9DE3-2EAA-818D-BE44937B8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/>
              <a:t>3</a:t>
            </a:r>
          </a:p>
        </p:txBody>
      </p:sp>
      <p:pic>
        <p:nvPicPr>
          <p:cNvPr id="7" name="Content Placeholder 19" descr="Logo, icon&#10;&#10;Description automatically generated">
            <a:extLst>
              <a:ext uri="{FF2B5EF4-FFF2-40B4-BE49-F238E27FC236}">
                <a16:creationId xmlns:a16="http://schemas.microsoft.com/office/drawing/2014/main" id="{29960B12-A728-C56C-EE50-FA7C7F0436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02458" y="6124178"/>
            <a:ext cx="407615" cy="59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4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868" y="644200"/>
            <a:ext cx="5932617" cy="1668934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22630" y="651093"/>
            <a:ext cx="1910278" cy="1662040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63829" y="643466"/>
            <a:ext cx="1910275" cy="1669669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866" y="2445706"/>
            <a:ext cx="10011238" cy="348229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9E5BDF-45F0-6CE5-6751-8EDF4DC10EE5}"/>
              </a:ext>
            </a:extLst>
          </p:cNvPr>
          <p:cNvSpPr/>
          <p:nvPr/>
        </p:nvSpPr>
        <p:spPr>
          <a:xfrm>
            <a:off x="7022630" y="643467"/>
            <a:ext cx="1910278" cy="1662041"/>
          </a:xfrm>
          <a:prstGeom prst="rect">
            <a:avLst/>
          </a:prstGeom>
          <a:solidFill>
            <a:srgbClr val="CB2439"/>
          </a:solidFill>
          <a:ln>
            <a:solidFill>
              <a:srgbClr val="CB2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692B66-2098-E5B3-142A-5FABD7E65354}"/>
              </a:ext>
            </a:extLst>
          </p:cNvPr>
          <p:cNvSpPr txBox="1"/>
          <p:nvPr/>
        </p:nvSpPr>
        <p:spPr>
          <a:xfrm>
            <a:off x="962866" y="874322"/>
            <a:ext cx="6526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Classification Based on the Security of Payment Card Data</a:t>
            </a:r>
          </a:p>
        </p:txBody>
      </p:sp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91348840-53F0-1E86-959F-4E0A9D2B2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7F2072B-8E80-7A49-BE0E-3B3863C27197}" type="slidenum">
              <a:rPr lang="en-US" smtClean="0"/>
              <a:t>7</a:t>
            </a:fld>
            <a:endParaRPr lang="en-US" dirty="0"/>
          </a:p>
        </p:txBody>
      </p:sp>
      <p:pic>
        <p:nvPicPr>
          <p:cNvPr id="4" name="Content Placeholder 19" descr="Logo, icon&#10;&#10;Description automatically generated">
            <a:extLst>
              <a:ext uri="{FF2B5EF4-FFF2-40B4-BE49-F238E27FC236}">
                <a16:creationId xmlns:a16="http://schemas.microsoft.com/office/drawing/2014/main" id="{480A3485-7127-492E-CB0C-43099646E0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602458" y="6124178"/>
            <a:ext cx="407615" cy="597297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A613714-7AAD-E71A-CDEB-4E62D3E8212F}"/>
              </a:ext>
            </a:extLst>
          </p:cNvPr>
          <p:cNvSpPr txBox="1">
            <a:spLocks/>
          </p:cNvSpPr>
          <p:nvPr/>
        </p:nvSpPr>
        <p:spPr>
          <a:xfrm>
            <a:off x="962866" y="2428000"/>
            <a:ext cx="10020085" cy="368986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B2439"/>
                </a:solidFill>
              </a:rPr>
              <a:t>Could Impact</a:t>
            </a:r>
          </a:p>
          <a:p>
            <a:pPr lvl="1"/>
            <a:r>
              <a:rPr lang="en-US" dirty="0"/>
              <a:t>Web Hosted Redirect</a:t>
            </a:r>
          </a:p>
          <a:p>
            <a:pPr lvl="1"/>
            <a:r>
              <a:rPr lang="en-US" dirty="0"/>
              <a:t>Embedded Payment Form</a:t>
            </a:r>
            <a:br>
              <a:rPr lang="en-US" dirty="0"/>
            </a:br>
            <a:endParaRPr lang="en-US" dirty="0"/>
          </a:p>
          <a:p>
            <a:r>
              <a:rPr lang="en-US" dirty="0">
                <a:solidFill>
                  <a:srgbClr val="CB2439"/>
                </a:solidFill>
              </a:rPr>
              <a:t>Directly Interacts</a:t>
            </a:r>
          </a:p>
          <a:p>
            <a:pPr lvl="1"/>
            <a:r>
              <a:rPr lang="en-US" dirty="0"/>
              <a:t>Payment Gateway</a:t>
            </a:r>
          </a:p>
          <a:p>
            <a:pPr lvl="1"/>
            <a:r>
              <a:rPr lang="en-US" dirty="0"/>
              <a:t>Payment Processor</a:t>
            </a:r>
          </a:p>
          <a:p>
            <a:pPr lvl="1"/>
            <a:endParaRPr lang="en-US" dirty="0"/>
          </a:p>
        </p:txBody>
      </p:sp>
      <p:pic>
        <p:nvPicPr>
          <p:cNvPr id="11" name="Picture 10" descr="A credit card with a circuit board&#10;&#10;Description automatically generated">
            <a:extLst>
              <a:ext uri="{FF2B5EF4-FFF2-40B4-BE49-F238E27FC236}">
                <a16:creationId xmlns:a16="http://schemas.microsoft.com/office/drawing/2014/main" id="{1E272971-734D-018B-6F06-5D5162945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6708" y="2166937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44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264D464-898B-4908-88FD-33A83D6ED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763858-082A-7B03-6B00-A094F30A3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808597" cy="114617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Welcome to University of CampusGuard</a:t>
            </a: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0BC1D9E-4401-4EC0-88FD-ED103CB57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0670" y="2"/>
            <a:ext cx="1191330" cy="1511301"/>
          </a:xfrm>
          <a:custGeom>
            <a:avLst/>
            <a:gdLst>
              <a:gd name="connsiteX0" fmla="*/ 697617 w 1191330"/>
              <a:gd name="connsiteY0" fmla="*/ 0 h 1511301"/>
              <a:gd name="connsiteX1" fmla="*/ 1191330 w 1191330"/>
              <a:gd name="connsiteY1" fmla="*/ 0 h 1511301"/>
              <a:gd name="connsiteX2" fmla="*/ 1191330 w 1191330"/>
              <a:gd name="connsiteY2" fmla="*/ 1511301 h 1511301"/>
              <a:gd name="connsiteX3" fmla="*/ 0 w 1191330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1330" h="1511301">
                <a:moveTo>
                  <a:pt x="697617" y="0"/>
                </a:moveTo>
                <a:lnTo>
                  <a:pt x="1191330" y="0"/>
                </a:lnTo>
                <a:lnTo>
                  <a:pt x="1191330" y="1511301"/>
                </a:lnTo>
                <a:lnTo>
                  <a:pt x="0" y="15113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B0AAF7C9-094E-400C-A428-F6C2262F6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0753320" cy="5167312"/>
          </a:xfrm>
          <a:custGeom>
            <a:avLst/>
            <a:gdLst>
              <a:gd name="connsiteX0" fmla="*/ 0 w 10753320"/>
              <a:gd name="connsiteY0" fmla="*/ 0 h 5167312"/>
              <a:gd name="connsiteX1" fmla="*/ 9680943 w 10753320"/>
              <a:gd name="connsiteY1" fmla="*/ 0 h 5167312"/>
              <a:gd name="connsiteX2" fmla="*/ 9680223 w 10753320"/>
              <a:gd name="connsiteY2" fmla="*/ 952 h 5167312"/>
              <a:gd name="connsiteX3" fmla="*/ 10753320 w 10753320"/>
              <a:gd name="connsiteY3" fmla="*/ 952 h 5167312"/>
              <a:gd name="connsiteX4" fmla="*/ 8359441 w 10753320"/>
              <a:gd name="connsiteY4" fmla="*/ 5167312 h 5167312"/>
              <a:gd name="connsiteX5" fmla="*/ 4821866 w 10753320"/>
              <a:gd name="connsiteY5" fmla="*/ 5167312 h 5167312"/>
              <a:gd name="connsiteX6" fmla="*/ 4821866 w 10753320"/>
              <a:gd name="connsiteY6" fmla="*/ 5166360 h 5167312"/>
              <a:gd name="connsiteX7" fmla="*/ 0 w 10753320"/>
              <a:gd name="connsiteY7" fmla="*/ 5166360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53320" h="5167312">
                <a:moveTo>
                  <a:pt x="0" y="0"/>
                </a:moveTo>
                <a:lnTo>
                  <a:pt x="9680943" y="0"/>
                </a:lnTo>
                <a:lnTo>
                  <a:pt x="9680223" y="952"/>
                </a:lnTo>
                <a:lnTo>
                  <a:pt x="10753320" y="952"/>
                </a:lnTo>
                <a:lnTo>
                  <a:pt x="8359441" y="5167312"/>
                </a:lnTo>
                <a:lnTo>
                  <a:pt x="4821866" y="5167312"/>
                </a:lnTo>
                <a:lnTo>
                  <a:pt x="4821866" y="5166360"/>
                </a:lnTo>
                <a:lnTo>
                  <a:pt x="0" y="516636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200B311-3585-4069-AAC6-CD443FA5B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986" y="1690688"/>
            <a:ext cx="3668014" cy="5167312"/>
          </a:xfrm>
          <a:custGeom>
            <a:avLst/>
            <a:gdLst>
              <a:gd name="connsiteX0" fmla="*/ 2391664 w 3668014"/>
              <a:gd name="connsiteY0" fmla="*/ 0 h 5167312"/>
              <a:gd name="connsiteX1" fmla="*/ 3668014 w 3668014"/>
              <a:gd name="connsiteY1" fmla="*/ 0 h 5167312"/>
              <a:gd name="connsiteX2" fmla="*/ 3668014 w 3668014"/>
              <a:gd name="connsiteY2" fmla="*/ 5167312 h 5167312"/>
              <a:gd name="connsiteX3" fmla="*/ 0 w 3668014"/>
              <a:gd name="connsiteY3" fmla="*/ 5167312 h 5167312"/>
              <a:gd name="connsiteX4" fmla="*/ 2393879 w 3668014"/>
              <a:gd name="connsiteY4" fmla="*/ 952 h 5167312"/>
              <a:gd name="connsiteX5" fmla="*/ 2391664 w 3668014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8014" h="5167312">
                <a:moveTo>
                  <a:pt x="2391664" y="0"/>
                </a:moveTo>
                <a:lnTo>
                  <a:pt x="3668014" y="0"/>
                </a:lnTo>
                <a:lnTo>
                  <a:pt x="3668014" y="5167312"/>
                </a:lnTo>
                <a:lnTo>
                  <a:pt x="0" y="5167312"/>
                </a:lnTo>
                <a:lnTo>
                  <a:pt x="2393879" y="952"/>
                </a:lnTo>
                <a:lnTo>
                  <a:pt x="2391664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14ECD5-FA02-0A11-ADC3-A6EC8272A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072B-8E80-7A49-BE0E-3B3863C27197}" type="slidenum">
              <a:rPr lang="en-US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8</a:t>
            </a:fld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Content Placeholder 19" descr="Logo, icon&#10;&#10;Description automatically generated">
            <a:extLst>
              <a:ext uri="{FF2B5EF4-FFF2-40B4-BE49-F238E27FC236}">
                <a16:creationId xmlns:a16="http://schemas.microsoft.com/office/drawing/2014/main" id="{C9A1CBFA-8717-66B6-D562-59B637484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2458" y="6124178"/>
            <a:ext cx="407615" cy="597297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0924E137-BDA4-1BCF-06C5-53FF7454D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120" y="2005011"/>
            <a:ext cx="9875677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7F363E-00E1-668D-016E-4270808B0EE6}"/>
              </a:ext>
            </a:extLst>
          </p:cNvPr>
          <p:cNvSpPr/>
          <p:nvPr/>
        </p:nvSpPr>
        <p:spPr>
          <a:xfrm>
            <a:off x="0" y="1690688"/>
            <a:ext cx="8497051" cy="51673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8" name="Picture 27" descr="A group of people sitting on a bench in front of a building&#10;&#10;Description automatically generated">
            <a:extLst>
              <a:ext uri="{FF2B5EF4-FFF2-40B4-BE49-F238E27FC236}">
                <a16:creationId xmlns:a16="http://schemas.microsoft.com/office/drawing/2014/main" id="{4F0E0BDB-4E67-995E-683C-8E270A7436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28098" y="1550878"/>
            <a:ext cx="7489365" cy="4988034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4548485B-8456-702B-0539-DC97282222F7}"/>
              </a:ext>
            </a:extLst>
          </p:cNvPr>
          <p:cNvSpPr/>
          <p:nvPr/>
        </p:nvSpPr>
        <p:spPr>
          <a:xfrm rot="10800000" flipH="1">
            <a:off x="8497051" y="1690685"/>
            <a:ext cx="2856749" cy="516731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72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264D464-898B-4908-88FD-33A83D6ED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763858-082A-7B03-6B00-A094F30A3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808597" cy="114617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Scenario 1: Campbell Event Registration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0BC1D9E-4401-4EC0-88FD-ED103CB57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0670" y="2"/>
            <a:ext cx="1191330" cy="1511301"/>
          </a:xfrm>
          <a:custGeom>
            <a:avLst/>
            <a:gdLst>
              <a:gd name="connsiteX0" fmla="*/ 697617 w 1191330"/>
              <a:gd name="connsiteY0" fmla="*/ 0 h 1511301"/>
              <a:gd name="connsiteX1" fmla="*/ 1191330 w 1191330"/>
              <a:gd name="connsiteY1" fmla="*/ 0 h 1511301"/>
              <a:gd name="connsiteX2" fmla="*/ 1191330 w 1191330"/>
              <a:gd name="connsiteY2" fmla="*/ 1511301 h 1511301"/>
              <a:gd name="connsiteX3" fmla="*/ 0 w 1191330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1330" h="1511301">
                <a:moveTo>
                  <a:pt x="697617" y="0"/>
                </a:moveTo>
                <a:lnTo>
                  <a:pt x="1191330" y="0"/>
                </a:lnTo>
                <a:lnTo>
                  <a:pt x="1191330" y="1511301"/>
                </a:lnTo>
                <a:lnTo>
                  <a:pt x="0" y="15113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B0AAF7C9-094E-400C-A428-F6C2262F6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0753320" cy="5167312"/>
          </a:xfrm>
          <a:custGeom>
            <a:avLst/>
            <a:gdLst>
              <a:gd name="connsiteX0" fmla="*/ 0 w 10753320"/>
              <a:gd name="connsiteY0" fmla="*/ 0 h 5167312"/>
              <a:gd name="connsiteX1" fmla="*/ 9680943 w 10753320"/>
              <a:gd name="connsiteY1" fmla="*/ 0 h 5167312"/>
              <a:gd name="connsiteX2" fmla="*/ 9680223 w 10753320"/>
              <a:gd name="connsiteY2" fmla="*/ 952 h 5167312"/>
              <a:gd name="connsiteX3" fmla="*/ 10753320 w 10753320"/>
              <a:gd name="connsiteY3" fmla="*/ 952 h 5167312"/>
              <a:gd name="connsiteX4" fmla="*/ 8359441 w 10753320"/>
              <a:gd name="connsiteY4" fmla="*/ 5167312 h 5167312"/>
              <a:gd name="connsiteX5" fmla="*/ 4821866 w 10753320"/>
              <a:gd name="connsiteY5" fmla="*/ 5167312 h 5167312"/>
              <a:gd name="connsiteX6" fmla="*/ 4821866 w 10753320"/>
              <a:gd name="connsiteY6" fmla="*/ 5166360 h 5167312"/>
              <a:gd name="connsiteX7" fmla="*/ 0 w 10753320"/>
              <a:gd name="connsiteY7" fmla="*/ 5166360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53320" h="5167312">
                <a:moveTo>
                  <a:pt x="0" y="0"/>
                </a:moveTo>
                <a:lnTo>
                  <a:pt x="9680943" y="0"/>
                </a:lnTo>
                <a:lnTo>
                  <a:pt x="9680223" y="952"/>
                </a:lnTo>
                <a:lnTo>
                  <a:pt x="10753320" y="952"/>
                </a:lnTo>
                <a:lnTo>
                  <a:pt x="8359441" y="5167312"/>
                </a:lnTo>
                <a:lnTo>
                  <a:pt x="4821866" y="5167312"/>
                </a:lnTo>
                <a:lnTo>
                  <a:pt x="4821866" y="5166360"/>
                </a:lnTo>
                <a:lnTo>
                  <a:pt x="0" y="516636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200B311-3585-4069-AAC6-CD443FA5B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986" y="1690688"/>
            <a:ext cx="3668014" cy="5167312"/>
          </a:xfrm>
          <a:custGeom>
            <a:avLst/>
            <a:gdLst>
              <a:gd name="connsiteX0" fmla="*/ 2391664 w 3668014"/>
              <a:gd name="connsiteY0" fmla="*/ 0 h 5167312"/>
              <a:gd name="connsiteX1" fmla="*/ 3668014 w 3668014"/>
              <a:gd name="connsiteY1" fmla="*/ 0 h 5167312"/>
              <a:gd name="connsiteX2" fmla="*/ 3668014 w 3668014"/>
              <a:gd name="connsiteY2" fmla="*/ 5167312 h 5167312"/>
              <a:gd name="connsiteX3" fmla="*/ 0 w 3668014"/>
              <a:gd name="connsiteY3" fmla="*/ 5167312 h 5167312"/>
              <a:gd name="connsiteX4" fmla="*/ 2393879 w 3668014"/>
              <a:gd name="connsiteY4" fmla="*/ 952 h 5167312"/>
              <a:gd name="connsiteX5" fmla="*/ 2391664 w 3668014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8014" h="5167312">
                <a:moveTo>
                  <a:pt x="2391664" y="0"/>
                </a:moveTo>
                <a:lnTo>
                  <a:pt x="3668014" y="0"/>
                </a:lnTo>
                <a:lnTo>
                  <a:pt x="3668014" y="5167312"/>
                </a:lnTo>
                <a:lnTo>
                  <a:pt x="0" y="5167312"/>
                </a:lnTo>
                <a:lnTo>
                  <a:pt x="2393879" y="952"/>
                </a:lnTo>
                <a:lnTo>
                  <a:pt x="2391664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14ECD5-FA02-0A11-ADC3-A6EC8272A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072B-8E80-7A49-BE0E-3B3863C27197}" type="slidenum">
              <a:rPr lang="en-US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9</a:t>
            </a:fld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Content Placeholder 19" descr="Logo, icon&#10;&#10;Description automatically generated">
            <a:extLst>
              <a:ext uri="{FF2B5EF4-FFF2-40B4-BE49-F238E27FC236}">
                <a16:creationId xmlns:a16="http://schemas.microsoft.com/office/drawing/2014/main" id="{C9A1CBFA-8717-66B6-D562-59B637484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2458" y="6124178"/>
            <a:ext cx="407615" cy="5972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07C367F-E127-7034-769F-5A39A6BA82E9}"/>
              </a:ext>
            </a:extLst>
          </p:cNvPr>
          <p:cNvSpPr/>
          <p:nvPr/>
        </p:nvSpPr>
        <p:spPr>
          <a:xfrm>
            <a:off x="-17783" y="1690686"/>
            <a:ext cx="8379725" cy="51673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0D3FFB11-D2FD-8A13-9537-4F70781BE46E}"/>
              </a:ext>
            </a:extLst>
          </p:cNvPr>
          <p:cNvSpPr/>
          <p:nvPr/>
        </p:nvSpPr>
        <p:spPr>
          <a:xfrm rot="10800000" flipH="1">
            <a:off x="8361942" y="1690687"/>
            <a:ext cx="2856749" cy="516731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9EF50D35-85A2-40F9-5E48-5AEFD0E77FCF}"/>
              </a:ext>
            </a:extLst>
          </p:cNvPr>
          <p:cNvSpPr/>
          <p:nvPr/>
        </p:nvSpPr>
        <p:spPr>
          <a:xfrm>
            <a:off x="334538" y="1690684"/>
            <a:ext cx="4033231" cy="2530731"/>
          </a:xfrm>
          <a:prstGeom prst="wedgeEllipseCallou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rgbClr val="D3D3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“Oh that, doesn’t apply to us. We use Big Gateway.”</a:t>
            </a:r>
          </a:p>
          <a:p>
            <a:pPr algn="ctr"/>
            <a:endParaRPr lang="en-US" dirty="0"/>
          </a:p>
        </p:txBody>
      </p:sp>
      <p:sp>
        <p:nvSpPr>
          <p:cNvPr id="5" name="Speech Bubble: Oval 19">
            <a:extLst>
              <a:ext uri="{FF2B5EF4-FFF2-40B4-BE49-F238E27FC236}">
                <a16:creationId xmlns:a16="http://schemas.microsoft.com/office/drawing/2014/main" id="{5843F694-9592-3488-CD1C-A1083820EE28}"/>
              </a:ext>
            </a:extLst>
          </p:cNvPr>
          <p:cNvSpPr/>
          <p:nvPr/>
        </p:nvSpPr>
        <p:spPr>
          <a:xfrm>
            <a:off x="5543929" y="1530952"/>
            <a:ext cx="4033231" cy="2530731"/>
          </a:xfrm>
          <a:prstGeom prst="wedgeEllipseCallou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rgbClr val="D3D3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“This diagram shows we have no access to the data."</a:t>
            </a:r>
          </a:p>
        </p:txBody>
      </p:sp>
      <p:sp>
        <p:nvSpPr>
          <p:cNvPr id="6" name="Speech Bubble: Oval 19">
            <a:extLst>
              <a:ext uri="{FF2B5EF4-FFF2-40B4-BE49-F238E27FC236}">
                <a16:creationId xmlns:a16="http://schemas.microsoft.com/office/drawing/2014/main" id="{AD840A3B-5F18-34FB-DC2B-CB0654FF40AD}"/>
              </a:ext>
            </a:extLst>
          </p:cNvPr>
          <p:cNvSpPr/>
          <p:nvPr/>
        </p:nvSpPr>
        <p:spPr>
          <a:xfrm>
            <a:off x="2685691" y="3901946"/>
            <a:ext cx="4033231" cy="2530731"/>
          </a:xfrm>
          <a:prstGeom prst="wedgeEllipseCallou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rgbClr val="D3D3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“We’ve never been asked this before."</a:t>
            </a:r>
          </a:p>
        </p:txBody>
      </p:sp>
    </p:spTree>
    <p:extLst>
      <p:ext uri="{BB962C8B-B14F-4D97-AF65-F5344CB8AC3E}">
        <p14:creationId xmlns:p14="http://schemas.microsoft.com/office/powerpoint/2010/main" val="37740054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CG Brand">
      <a:dk1>
        <a:srgbClr val="000000"/>
      </a:dk1>
      <a:lt1>
        <a:srgbClr val="FFFFFF"/>
      </a:lt1>
      <a:dk2>
        <a:srgbClr val="44546A"/>
      </a:dk2>
      <a:lt2>
        <a:srgbClr val="004A62"/>
      </a:lt2>
      <a:accent1>
        <a:srgbClr val="4472C4"/>
      </a:accent1>
      <a:accent2>
        <a:srgbClr val="004A62"/>
      </a:accent2>
      <a:accent3>
        <a:srgbClr val="004A62"/>
      </a:accent3>
      <a:accent4>
        <a:srgbClr val="CA2439"/>
      </a:accent4>
      <a:accent5>
        <a:srgbClr val="5B9BD5"/>
      </a:accent5>
      <a:accent6>
        <a:srgbClr val="70AD47"/>
      </a:accent6>
      <a:hlink>
        <a:srgbClr val="CA2439"/>
      </a:hlink>
      <a:folHlink>
        <a:srgbClr val="004A6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65C4C24B06CB4CA8A72C05264EAE9F" ma:contentTypeVersion="22" ma:contentTypeDescription="Create a new document." ma:contentTypeScope="" ma:versionID="9b3fa08e2051224e23b198f461ebe66f">
  <xsd:schema xmlns:xsd="http://www.w3.org/2001/XMLSchema" xmlns:xs="http://www.w3.org/2001/XMLSchema" xmlns:p="http://schemas.microsoft.com/office/2006/metadata/properties" xmlns:ns2="a7d5f79c-4d66-456f-97f2-17e4376e1849" xmlns:ns3="25340b50-8fb0-42cc-8dbe-664a1ff0442c" xmlns:ns4="dc8f6948-46fc-4a55-8964-40c1ac07ec64" targetNamespace="http://schemas.microsoft.com/office/2006/metadata/properties" ma:root="true" ma:fieldsID="fc2ac1d90e23fcc2e24d6c98a9751b5b" ns2:_="" ns3:_="" ns4:_="">
    <xsd:import namespace="a7d5f79c-4d66-456f-97f2-17e4376e1849"/>
    <xsd:import namespace="25340b50-8fb0-42cc-8dbe-664a1ff0442c"/>
    <xsd:import namespace="dc8f6948-46fc-4a55-8964-40c1ac07ec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4:SharedWithUsers" minOccurs="0"/>
                <xsd:element ref="ns4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d5f79c-4d66-456f-97f2-17e4376e18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d60dcc3-c97e-436a-a0de-adda31d8f3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340b50-8fb0-42cc-8dbe-664a1ff0442c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01654828-cb05-4d64-85a4-b969128c437a}" ma:internalName="TaxCatchAll" ma:showField="CatchAllData" ma:web="dc8f6948-46fc-4a55-8964-40c1ac07ec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8f6948-46fc-4a55-8964-40c1ac07ec64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a7d5f79c-4d66-456f-97f2-17e4376e1849" xsi:nil="true"/>
    <TaxCatchAll xmlns="25340b50-8fb0-42cc-8dbe-664a1ff0442c" xsi:nil="true"/>
    <lcf76f155ced4ddcb4097134ff3c332f xmlns="a7d5f79c-4d66-456f-97f2-17e4376e184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E9CEEFC-AA1A-4391-88E7-A95C45358DAD}">
  <ds:schemaRefs>
    <ds:schemaRef ds:uri="25340b50-8fb0-42cc-8dbe-664a1ff0442c"/>
    <ds:schemaRef ds:uri="a7d5f79c-4d66-456f-97f2-17e4376e1849"/>
    <ds:schemaRef ds:uri="dc8f6948-46fc-4a55-8964-40c1ac07ec6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0FEFE3F-69F6-4F84-9686-D3A836FBE9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82F23F-8E95-475F-A9AA-ECFF668B03EE}">
  <ds:schemaRefs>
    <ds:schemaRef ds:uri="25340b50-8fb0-42cc-8dbe-664a1ff0442c"/>
    <ds:schemaRef ds:uri="a7d5f79c-4d66-456f-97f2-17e4376e1849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3262</TotalTime>
  <Words>610</Words>
  <Application>Microsoft Macintosh PowerPoint</Application>
  <PresentationFormat>Widescreen</PresentationFormat>
  <Paragraphs>164</Paragraphs>
  <Slides>23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Evaluating E-commerce Third Parties: It’s a Party!</vt:lpstr>
      <vt:lpstr>Agenda</vt:lpstr>
      <vt:lpstr>PowerPoint Presentation</vt:lpstr>
      <vt:lpstr>PowerPoint Presentation</vt:lpstr>
      <vt:lpstr>PowerPoint Presentation</vt:lpstr>
      <vt:lpstr>Welcome to University of CampusGuard</vt:lpstr>
      <vt:lpstr>Scenario 1: Campbell Event Registration</vt:lpstr>
      <vt:lpstr>3 months later…</vt:lpstr>
      <vt:lpstr>Scenario 2: E-commerce Made Easy</vt:lpstr>
      <vt:lpstr>Hat Trick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Staples, Kathy</dc:creator>
  <cp:lastModifiedBy>Staples, Kathy</cp:lastModifiedBy>
  <cp:revision>26</cp:revision>
  <dcterms:created xsi:type="dcterms:W3CDTF">2022-10-14T19:44:32Z</dcterms:created>
  <dcterms:modified xsi:type="dcterms:W3CDTF">2024-06-17T17:59:35Z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0x010100AB65C4C24B06CB4CA8A72C05264EAE9F</vt:lpwstr>
  </property>
  <property fmtid="{D5CDD505-2E9C-101B-9397-08002B2CF9AE}" pid="3" name="MediaServiceImageTags">
    <vt:lpwstr/>
  </property>
  <property fmtid="{D5CDD505-2E9C-101B-9397-08002B2CF9AE}" pid="4" name="MSIP_Label_ed7fddc5-d245-42f6-a13f-f969110a1251_Enabled">
    <vt:lpwstr>true</vt:lpwstr>
  </property>
  <property fmtid="{D5CDD505-2E9C-101B-9397-08002B2CF9AE}" pid="5" name="MSIP_Label_ed7fddc5-d245-42f6-a13f-f969110a1251_SetDate">
    <vt:lpwstr>2024-02-19T21:15:15Z</vt:lpwstr>
  </property>
  <property fmtid="{D5CDD505-2E9C-101B-9397-08002B2CF9AE}" pid="6" name="MSIP_Label_ed7fddc5-d245-42f6-a13f-f969110a1251_Method">
    <vt:lpwstr>Standard</vt:lpwstr>
  </property>
  <property fmtid="{D5CDD505-2E9C-101B-9397-08002B2CF9AE}" pid="7" name="MSIP_Label_ed7fddc5-d245-42f6-a13f-f969110a1251_Name">
    <vt:lpwstr>Business Confidential Information</vt:lpwstr>
  </property>
  <property fmtid="{D5CDD505-2E9C-101B-9397-08002B2CF9AE}" pid="8" name="MSIP_Label_ed7fddc5-d245-42f6-a13f-f969110a1251_SiteId">
    <vt:lpwstr>5a5b9e61-20b2-4578-8f37-246881fa0d61</vt:lpwstr>
  </property>
  <property fmtid="{D5CDD505-2E9C-101B-9397-08002B2CF9AE}" pid="9" name="MSIP_Label_ed7fddc5-d245-42f6-a13f-f969110a1251_ActionId">
    <vt:lpwstr>a7a48107-c41a-45d4-a631-62ea2e0c6ce9</vt:lpwstr>
  </property>
  <property fmtid="{D5CDD505-2E9C-101B-9397-08002B2CF9AE}" pid="10" name="MSIP_Label_ed7fddc5-d245-42f6-a13f-f969110a1251_ContentBits">
    <vt:lpwstr>0</vt:lpwstr>
  </property>
</Properties>
</file>